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679" r:id="rId2"/>
    <p:sldId id="704" r:id="rId3"/>
    <p:sldId id="681" r:id="rId4"/>
    <p:sldId id="701" r:id="rId5"/>
    <p:sldId id="699" r:id="rId6"/>
    <p:sldId id="700" r:id="rId7"/>
    <p:sldId id="703" r:id="rId8"/>
    <p:sldId id="683" r:id="rId9"/>
    <p:sldId id="680" r:id="rId10"/>
    <p:sldId id="686" r:id="rId11"/>
    <p:sldId id="687" r:id="rId12"/>
    <p:sldId id="688" r:id="rId13"/>
    <p:sldId id="689" r:id="rId14"/>
    <p:sldId id="690" r:id="rId15"/>
    <p:sldId id="691" r:id="rId16"/>
    <p:sldId id="692" r:id="rId17"/>
    <p:sldId id="693" r:id="rId18"/>
    <p:sldId id="694" r:id="rId19"/>
    <p:sldId id="695" r:id="rId20"/>
    <p:sldId id="696" r:id="rId21"/>
    <p:sldId id="697" r:id="rId22"/>
    <p:sldId id="698" r:id="rId23"/>
    <p:sldId id="280"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 userDrawn="1">
          <p15:clr>
            <a:srgbClr val="A4A3A4"/>
          </p15:clr>
        </p15:guide>
        <p15:guide id="2" pos="381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ta, Erin" initials="BE" lastIdx="28" clrIdx="0">
    <p:extLst>
      <p:ext uri="{19B8F6BF-5375-455C-9EA6-DF929625EA0E}">
        <p15:presenceInfo xmlns:p15="http://schemas.microsoft.com/office/powerpoint/2012/main" userId="S-1-5-21-3818730419-2990894335-488556928-152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89682"/>
    <a:srgbClr val="09AD96"/>
    <a:srgbClr val="000000"/>
    <a:srgbClr val="045449"/>
    <a:srgbClr val="4472C4"/>
    <a:srgbClr val="FFFFFF"/>
    <a:srgbClr val="5BC2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87" autoAdjust="0"/>
    <p:restoredTop sz="86194" autoAdjust="0"/>
  </p:normalViewPr>
  <p:slideViewPr>
    <p:cSldViewPr snapToGrid="0" snapToObjects="1" showGuides="1">
      <p:cViewPr varScale="1">
        <p:scale>
          <a:sx n="86" d="100"/>
          <a:sy n="86" d="100"/>
        </p:scale>
        <p:origin x="654" y="90"/>
      </p:cViewPr>
      <p:guideLst>
        <p:guide orient="horz" pos="1152"/>
        <p:guide pos="3816"/>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8C66BD3-6A6E-48C2-A446-DC1BC6542095}" type="datetimeFigureOut">
              <a:rPr lang="en-US" smtClean="0"/>
              <a:t>11/3/2021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46D9A9E-EB92-4DDF-9BCC-1359B72567DD}" type="slidenum">
              <a:rPr lang="en-US" smtClean="0"/>
              <a:t>‹#›</a:t>
            </a:fld>
            <a:endParaRPr lang="en-US"/>
          </a:p>
        </p:txBody>
      </p:sp>
    </p:spTree>
    <p:extLst>
      <p:ext uri="{BB962C8B-B14F-4D97-AF65-F5344CB8AC3E}">
        <p14:creationId xmlns:p14="http://schemas.microsoft.com/office/powerpoint/2010/main" val="3803359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EBF8796-F081-41D9-A7BC-680E75149710}" type="datetimeFigureOut">
              <a:rPr lang="en-US" smtClean="0"/>
              <a:t>11/3/2021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A7E411A-07E2-4EA9-B9C9-DB616114C937}" type="slidenum">
              <a:rPr lang="en-US" smtClean="0"/>
              <a:t>‹#›</a:t>
            </a:fld>
            <a:endParaRPr lang="en-US"/>
          </a:p>
        </p:txBody>
      </p:sp>
    </p:spTree>
    <p:extLst>
      <p:ext uri="{BB962C8B-B14F-4D97-AF65-F5344CB8AC3E}">
        <p14:creationId xmlns:p14="http://schemas.microsoft.com/office/powerpoint/2010/main" val="3134379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E78E28-4111-4420-B191-A2B81D957FB0}" type="slidenum">
              <a:rPr lang="en-US" smtClean="0"/>
              <a:t>17</a:t>
            </a:fld>
            <a:endParaRPr lang="en-US"/>
          </a:p>
        </p:txBody>
      </p:sp>
    </p:spTree>
    <p:extLst>
      <p:ext uri="{BB962C8B-B14F-4D97-AF65-F5344CB8AC3E}">
        <p14:creationId xmlns:p14="http://schemas.microsoft.com/office/powerpoint/2010/main" val="42825517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87D0CF5-A3AB-2249-A22F-136DC3ADD6A2}"/>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53231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10687-7800-B945-A04E-973ADC323C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C438CB-8A57-B247-AB53-E8BC060A7A6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46B89A-1FC6-E54C-B84A-D9C3FADAC105}"/>
              </a:ext>
            </a:extLst>
          </p:cNvPr>
          <p:cNvSpPr>
            <a:spLocks noGrp="1"/>
          </p:cNvSpPr>
          <p:nvPr>
            <p:ph type="dt" sz="half" idx="10"/>
          </p:nvPr>
        </p:nvSpPr>
        <p:spPr/>
        <p:txBody>
          <a:bodyPr/>
          <a:lstStyle/>
          <a:p>
            <a:fld id="{C1BFACB1-9A39-BB43-8CC7-A1215113274F}" type="datetimeFigureOut">
              <a:rPr lang="en-US" smtClean="0"/>
              <a:t>11/3/2021</a:t>
            </a:fld>
            <a:endParaRPr lang="en-US"/>
          </a:p>
        </p:txBody>
      </p:sp>
      <p:sp>
        <p:nvSpPr>
          <p:cNvPr id="5" name="Footer Placeholder 4">
            <a:extLst>
              <a:ext uri="{FF2B5EF4-FFF2-40B4-BE49-F238E27FC236}">
                <a16:creationId xmlns:a16="http://schemas.microsoft.com/office/drawing/2014/main" id="{C4B8BDFC-0582-0043-B111-31DDE8BACB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D5AFB6-7F4D-2949-8778-1B7623C5E227}"/>
              </a:ext>
            </a:extLst>
          </p:cNvPr>
          <p:cNvSpPr>
            <a:spLocks noGrp="1"/>
          </p:cNvSpPr>
          <p:nvPr>
            <p:ph type="sldNum" sz="quarter" idx="12"/>
          </p:nvPr>
        </p:nvSpPr>
        <p:spPr/>
        <p:txBody>
          <a:bodyPr/>
          <a:lstStyle/>
          <a:p>
            <a:fld id="{D8B84783-BD8E-934D-A1D9-59AE30CE36D8}" type="slidenum">
              <a:rPr lang="en-US" smtClean="0"/>
              <a:t>‹#›</a:t>
            </a:fld>
            <a:endParaRPr lang="en-US"/>
          </a:p>
        </p:txBody>
      </p:sp>
    </p:spTree>
    <p:extLst>
      <p:ext uri="{BB962C8B-B14F-4D97-AF65-F5344CB8AC3E}">
        <p14:creationId xmlns:p14="http://schemas.microsoft.com/office/powerpoint/2010/main" val="1670786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07E3E2-EDBF-2346-89BB-37D16247A8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0755DB-6615-7643-BAC2-05DE5595C89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B2CF0D-347D-EF45-AEB9-7F773AF48B62}"/>
              </a:ext>
            </a:extLst>
          </p:cNvPr>
          <p:cNvSpPr>
            <a:spLocks noGrp="1"/>
          </p:cNvSpPr>
          <p:nvPr>
            <p:ph type="dt" sz="half" idx="10"/>
          </p:nvPr>
        </p:nvSpPr>
        <p:spPr/>
        <p:txBody>
          <a:bodyPr/>
          <a:lstStyle/>
          <a:p>
            <a:fld id="{C1BFACB1-9A39-BB43-8CC7-A1215113274F}" type="datetimeFigureOut">
              <a:rPr lang="en-US" smtClean="0"/>
              <a:t>11/3/2021</a:t>
            </a:fld>
            <a:endParaRPr lang="en-US"/>
          </a:p>
        </p:txBody>
      </p:sp>
      <p:sp>
        <p:nvSpPr>
          <p:cNvPr id="5" name="Footer Placeholder 4">
            <a:extLst>
              <a:ext uri="{FF2B5EF4-FFF2-40B4-BE49-F238E27FC236}">
                <a16:creationId xmlns:a16="http://schemas.microsoft.com/office/drawing/2014/main" id="{CF8DC935-725E-484A-84B8-40DF457C7E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D57289-23DE-234F-93D6-F834A2C50B36}"/>
              </a:ext>
            </a:extLst>
          </p:cNvPr>
          <p:cNvSpPr>
            <a:spLocks noGrp="1"/>
          </p:cNvSpPr>
          <p:nvPr>
            <p:ph type="sldNum" sz="quarter" idx="12"/>
          </p:nvPr>
        </p:nvSpPr>
        <p:spPr/>
        <p:txBody>
          <a:bodyPr/>
          <a:lstStyle/>
          <a:p>
            <a:fld id="{D8B84783-BD8E-934D-A1D9-59AE30CE36D8}" type="slidenum">
              <a:rPr lang="en-US" smtClean="0"/>
              <a:t>‹#›</a:t>
            </a:fld>
            <a:endParaRPr lang="en-US"/>
          </a:p>
        </p:txBody>
      </p:sp>
    </p:spTree>
    <p:extLst>
      <p:ext uri="{BB962C8B-B14F-4D97-AF65-F5344CB8AC3E}">
        <p14:creationId xmlns:p14="http://schemas.microsoft.com/office/powerpoint/2010/main" val="3404678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941536"/>
            <a:ext cx="9144000" cy="2015475"/>
          </a:xfrm>
        </p:spPr>
        <p:txBody>
          <a:bodyPr anchor="b">
            <a:normAutofit/>
          </a:bodyPr>
          <a:lstStyle>
            <a:lvl1pPr algn="ctr">
              <a:defRPr sz="4800" b="1">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524000" y="5101389"/>
            <a:ext cx="9144000" cy="175661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981050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17996" y="-340443"/>
            <a:ext cx="6457816" cy="2852737"/>
          </a:xfrm>
        </p:spPr>
        <p:txBody>
          <a:bodyPr anchor="b"/>
          <a:lstStyle>
            <a:lvl1pPr>
              <a:defRPr sz="6000" b="1">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4417996" y="2512294"/>
            <a:ext cx="697758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25962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3682" y="172620"/>
            <a:ext cx="10515600" cy="1325563"/>
          </a:xfrm>
        </p:spPr>
        <p:txBody>
          <a:bodyPr/>
          <a:lstStyle>
            <a:lvl1pPr>
              <a:defRPr b="1">
                <a:solidFill>
                  <a:schemeClr val="tx1"/>
                </a:solidFill>
              </a:defRPr>
            </a:lvl1pPr>
          </a:lstStyle>
          <a:p>
            <a:r>
              <a:rPr lang="en-US" dirty="0"/>
              <a:t>Click to edit Master title style</a:t>
            </a:r>
          </a:p>
        </p:txBody>
      </p:sp>
      <p:sp>
        <p:nvSpPr>
          <p:cNvPr id="6" name="Content Placeholder 2"/>
          <p:cNvSpPr>
            <a:spLocks noGrp="1"/>
          </p:cNvSpPr>
          <p:nvPr>
            <p:ph idx="1"/>
          </p:nvPr>
        </p:nvSpPr>
        <p:spPr>
          <a:xfrm>
            <a:off x="838200" y="1565742"/>
            <a:ext cx="10515600" cy="4351338"/>
          </a:xfrm>
        </p:spPr>
        <p:txBody>
          <a:bodyPr/>
          <a:lstStyle>
            <a:lvl1pPr>
              <a:defRPr>
                <a:solidFill>
                  <a:srgbClr val="080808"/>
                </a:solidFill>
              </a:defRPr>
            </a:lvl1pPr>
            <a:lvl2pPr>
              <a:defRPr>
                <a:solidFill>
                  <a:srgbClr val="080808"/>
                </a:solidFill>
              </a:defRPr>
            </a:lvl2pPr>
            <a:lvl3pPr>
              <a:defRPr>
                <a:solidFill>
                  <a:srgbClr val="080808"/>
                </a:solidFill>
              </a:defRPr>
            </a:lvl3pPr>
            <a:lvl4pPr>
              <a:defRPr>
                <a:solidFill>
                  <a:srgbClr val="080808"/>
                </a:solidFill>
              </a:defRPr>
            </a:lvl4pPr>
            <a:lvl5pPr>
              <a:defRPr>
                <a:solidFill>
                  <a:srgbClr val="080808"/>
                </a:solidFill>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3177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A6F324-A71C-4E48-9FC2-D44D699EADAA}"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1EEDC-0D1F-A240-AC52-443BEFB23ECC}" type="slidenum">
              <a:rPr lang="en-US" smtClean="0"/>
              <a:t>‹#›</a:t>
            </a:fld>
            <a:endParaRPr lang="en-US"/>
          </a:p>
        </p:txBody>
      </p:sp>
    </p:spTree>
    <p:extLst>
      <p:ext uri="{BB962C8B-B14F-4D97-AF65-F5344CB8AC3E}">
        <p14:creationId xmlns:p14="http://schemas.microsoft.com/office/powerpoint/2010/main" val="1227934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981D8AE-A735-1840-8AE1-9CA1D1223D96}"/>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02974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0DF59A7-F1DC-7645-92DF-A45CFC003C8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9513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9C0B03F-1E32-A546-8690-C4383914DB19}"/>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83936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B354CE-939E-F64E-9DC8-FA9CC94356A1}"/>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25330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D7FBFC8-DAD6-F646-86B3-2E37DE692EA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98733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E3B630-D222-CA4C-86BE-92C1CF840F3B}"/>
              </a:ext>
            </a:extLst>
          </p:cNvPr>
          <p:cNvSpPr>
            <a:spLocks noGrp="1"/>
          </p:cNvSpPr>
          <p:nvPr>
            <p:ph type="dt" sz="half" idx="10"/>
          </p:nvPr>
        </p:nvSpPr>
        <p:spPr/>
        <p:txBody>
          <a:bodyPr/>
          <a:lstStyle/>
          <a:p>
            <a:fld id="{C1BFACB1-9A39-BB43-8CC7-A1215113274F}" type="datetimeFigureOut">
              <a:rPr lang="en-US" smtClean="0"/>
              <a:t>11/3/2021</a:t>
            </a:fld>
            <a:endParaRPr lang="en-US"/>
          </a:p>
        </p:txBody>
      </p:sp>
      <p:sp>
        <p:nvSpPr>
          <p:cNvPr id="3" name="Footer Placeholder 2">
            <a:extLst>
              <a:ext uri="{FF2B5EF4-FFF2-40B4-BE49-F238E27FC236}">
                <a16:creationId xmlns:a16="http://schemas.microsoft.com/office/drawing/2014/main" id="{CFAEEC4A-8B47-3847-B11A-2F2C2D67BC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26FC87-1A6D-0C45-AE17-70581167B6AE}"/>
              </a:ext>
            </a:extLst>
          </p:cNvPr>
          <p:cNvSpPr>
            <a:spLocks noGrp="1"/>
          </p:cNvSpPr>
          <p:nvPr>
            <p:ph type="sldNum" sz="quarter" idx="12"/>
          </p:nvPr>
        </p:nvSpPr>
        <p:spPr/>
        <p:txBody>
          <a:bodyPr/>
          <a:lstStyle/>
          <a:p>
            <a:fld id="{D8B84783-BD8E-934D-A1D9-59AE30CE36D8}" type="slidenum">
              <a:rPr lang="en-US" smtClean="0"/>
              <a:t>‹#›</a:t>
            </a:fld>
            <a:endParaRPr lang="en-US"/>
          </a:p>
        </p:txBody>
      </p:sp>
    </p:spTree>
    <p:extLst>
      <p:ext uri="{BB962C8B-B14F-4D97-AF65-F5344CB8AC3E}">
        <p14:creationId xmlns:p14="http://schemas.microsoft.com/office/powerpoint/2010/main" val="697391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D6F06-DC4D-CC45-80EF-CD9065A17B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C9E906-1EF8-E746-A84C-2554A17E89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77B3EE-2EC3-E94E-AFC3-5813FBE44D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7EDFE0-C404-6440-8897-5004F9CBD8A3}"/>
              </a:ext>
            </a:extLst>
          </p:cNvPr>
          <p:cNvSpPr>
            <a:spLocks noGrp="1"/>
          </p:cNvSpPr>
          <p:nvPr>
            <p:ph type="dt" sz="half" idx="10"/>
          </p:nvPr>
        </p:nvSpPr>
        <p:spPr/>
        <p:txBody>
          <a:bodyPr/>
          <a:lstStyle/>
          <a:p>
            <a:fld id="{C1BFACB1-9A39-BB43-8CC7-A1215113274F}" type="datetimeFigureOut">
              <a:rPr lang="en-US" smtClean="0"/>
              <a:t>11/3/2021</a:t>
            </a:fld>
            <a:endParaRPr lang="en-US"/>
          </a:p>
        </p:txBody>
      </p:sp>
      <p:sp>
        <p:nvSpPr>
          <p:cNvPr id="6" name="Footer Placeholder 5">
            <a:extLst>
              <a:ext uri="{FF2B5EF4-FFF2-40B4-BE49-F238E27FC236}">
                <a16:creationId xmlns:a16="http://schemas.microsoft.com/office/drawing/2014/main" id="{44E72F51-5A9D-6B45-8711-B7487BD32D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DA330A-1BDD-B942-B18B-2E90FD4FD860}"/>
              </a:ext>
            </a:extLst>
          </p:cNvPr>
          <p:cNvSpPr>
            <a:spLocks noGrp="1"/>
          </p:cNvSpPr>
          <p:nvPr>
            <p:ph type="sldNum" sz="quarter" idx="12"/>
          </p:nvPr>
        </p:nvSpPr>
        <p:spPr/>
        <p:txBody>
          <a:bodyPr/>
          <a:lstStyle/>
          <a:p>
            <a:fld id="{D8B84783-BD8E-934D-A1D9-59AE30CE36D8}" type="slidenum">
              <a:rPr lang="en-US" smtClean="0"/>
              <a:t>‹#›</a:t>
            </a:fld>
            <a:endParaRPr lang="en-US"/>
          </a:p>
        </p:txBody>
      </p:sp>
    </p:spTree>
    <p:extLst>
      <p:ext uri="{BB962C8B-B14F-4D97-AF65-F5344CB8AC3E}">
        <p14:creationId xmlns:p14="http://schemas.microsoft.com/office/powerpoint/2010/main" val="1739584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0E75E-9B8C-EA48-A4FD-636FD4F29C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AC843-69AC-3546-8C64-0B8C45075D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D2B7EC-55AA-CF44-89D2-1E57FB1137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902DBCC-5E94-D941-A5AA-0830E356DFF7}"/>
              </a:ext>
            </a:extLst>
          </p:cNvPr>
          <p:cNvSpPr>
            <a:spLocks noGrp="1"/>
          </p:cNvSpPr>
          <p:nvPr>
            <p:ph type="dt" sz="half" idx="10"/>
          </p:nvPr>
        </p:nvSpPr>
        <p:spPr/>
        <p:txBody>
          <a:bodyPr/>
          <a:lstStyle/>
          <a:p>
            <a:fld id="{C1BFACB1-9A39-BB43-8CC7-A1215113274F}" type="datetimeFigureOut">
              <a:rPr lang="en-US" smtClean="0"/>
              <a:t>11/3/2021</a:t>
            </a:fld>
            <a:endParaRPr lang="en-US"/>
          </a:p>
        </p:txBody>
      </p:sp>
      <p:sp>
        <p:nvSpPr>
          <p:cNvPr id="6" name="Footer Placeholder 5">
            <a:extLst>
              <a:ext uri="{FF2B5EF4-FFF2-40B4-BE49-F238E27FC236}">
                <a16:creationId xmlns:a16="http://schemas.microsoft.com/office/drawing/2014/main" id="{FBDDE8F4-DE8C-C44A-B436-4BB04D73EC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43808C-FB7B-C44E-824C-F9246715218E}"/>
              </a:ext>
            </a:extLst>
          </p:cNvPr>
          <p:cNvSpPr>
            <a:spLocks noGrp="1"/>
          </p:cNvSpPr>
          <p:nvPr>
            <p:ph type="sldNum" sz="quarter" idx="12"/>
          </p:nvPr>
        </p:nvSpPr>
        <p:spPr/>
        <p:txBody>
          <a:bodyPr/>
          <a:lstStyle/>
          <a:p>
            <a:fld id="{D8B84783-BD8E-934D-A1D9-59AE30CE36D8}" type="slidenum">
              <a:rPr lang="en-US" smtClean="0"/>
              <a:t>‹#›</a:t>
            </a:fld>
            <a:endParaRPr lang="en-US"/>
          </a:p>
        </p:txBody>
      </p:sp>
    </p:spTree>
    <p:extLst>
      <p:ext uri="{BB962C8B-B14F-4D97-AF65-F5344CB8AC3E}">
        <p14:creationId xmlns:p14="http://schemas.microsoft.com/office/powerpoint/2010/main" val="247489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0A548A-3867-D94C-BEA0-E58D40BA11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E08F59-EC2C-F449-AF0E-7BBEDC3FE3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A68A5B-5940-2843-8CE3-B560B78CCA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BFACB1-9A39-BB43-8CC7-A1215113274F}" type="datetimeFigureOut">
              <a:rPr lang="en-US" smtClean="0"/>
              <a:t>11/3/2021</a:t>
            </a:fld>
            <a:endParaRPr lang="en-US"/>
          </a:p>
        </p:txBody>
      </p:sp>
      <p:sp>
        <p:nvSpPr>
          <p:cNvPr id="5" name="Footer Placeholder 4">
            <a:extLst>
              <a:ext uri="{FF2B5EF4-FFF2-40B4-BE49-F238E27FC236}">
                <a16:creationId xmlns:a16="http://schemas.microsoft.com/office/drawing/2014/main" id="{52DC0A7D-3017-604C-9B0E-30C008B0C8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04592E7-1D98-8E49-99F1-C5A4286250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B84783-BD8E-934D-A1D9-59AE30CE36D8}" type="slidenum">
              <a:rPr lang="en-US" smtClean="0"/>
              <a:t>‹#›</a:t>
            </a:fld>
            <a:endParaRPr lang="en-US"/>
          </a:p>
        </p:txBody>
      </p:sp>
    </p:spTree>
    <p:extLst>
      <p:ext uri="{BB962C8B-B14F-4D97-AF65-F5344CB8AC3E}">
        <p14:creationId xmlns:p14="http://schemas.microsoft.com/office/powerpoint/2010/main" val="2986538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1"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4294967295"/>
          </p:nvPr>
        </p:nvSpPr>
        <p:spPr>
          <a:xfrm>
            <a:off x="-1" y="747132"/>
            <a:ext cx="12192000" cy="5367125"/>
          </a:xfrm>
        </p:spPr>
        <p:txBody>
          <a:bodyPr>
            <a:normAutofit/>
          </a:bodyPr>
          <a:lstStyle/>
          <a:p>
            <a:pPr marL="800100" lvl="2" indent="0" algn="ctr">
              <a:lnSpc>
                <a:spcPct val="150000"/>
              </a:lnSpc>
              <a:buNone/>
            </a:pPr>
            <a:r>
              <a:rPr lang="en-US" sz="5400" b="1" dirty="0" smtClean="0">
                <a:latin typeface="+mj-lt"/>
                <a:cs typeface="Times New Roman" panose="02020603050405020304" pitchFamily="18" charset="0"/>
              </a:rPr>
              <a:t>MANNATECH INC.</a:t>
            </a:r>
          </a:p>
          <a:p>
            <a:pPr marL="800100" lvl="2" indent="0" algn="ctr">
              <a:lnSpc>
                <a:spcPct val="150000"/>
              </a:lnSpc>
              <a:buNone/>
            </a:pPr>
            <a:r>
              <a:rPr lang="en-US" sz="5400" b="1" dirty="0" smtClean="0">
                <a:latin typeface="+mj-lt"/>
                <a:cs typeface="Times New Roman" panose="02020603050405020304" pitchFamily="18" charset="0"/>
              </a:rPr>
              <a:t>PURGING IN 2022</a:t>
            </a:r>
            <a:endParaRPr lang="en-US" sz="5400" b="1" dirty="0">
              <a:latin typeface="+mj-lt"/>
              <a:cs typeface="Times New Roman" panose="02020603050405020304" pitchFamily="18" charset="0"/>
            </a:endParaRPr>
          </a:p>
          <a:p>
            <a:pPr marL="800100" lvl="2" indent="0" algn="ctr">
              <a:lnSpc>
                <a:spcPct val="150000"/>
              </a:lnSpc>
              <a:buNone/>
            </a:pPr>
            <a:endParaRPr lang="en-US" sz="1200" b="1" dirty="0" smtClean="0">
              <a:solidFill>
                <a:srgbClr val="800000"/>
              </a:solidFill>
              <a:cs typeface="Times New Roman" panose="02020603050405020304" pitchFamily="18" charset="0"/>
            </a:endParaRPr>
          </a:p>
          <a:p>
            <a:pPr marL="800100" lvl="2" indent="0" algn="ctr">
              <a:lnSpc>
                <a:spcPct val="150000"/>
              </a:lnSpc>
              <a:buNone/>
            </a:pPr>
            <a:endParaRPr lang="en-US" sz="3600" b="1" dirty="0">
              <a:solidFill>
                <a:srgbClr val="800000"/>
              </a:solidFill>
              <a:latin typeface="+mj-lt"/>
              <a:cs typeface="Times New Roman" panose="02020603050405020304" pitchFamily="18" charset="0"/>
            </a:endParaRPr>
          </a:p>
        </p:txBody>
      </p:sp>
      <p:sp>
        <p:nvSpPr>
          <p:cNvPr id="6" name="Content Placeholder 2"/>
          <p:cNvSpPr>
            <a:spLocks noGrp="1"/>
          </p:cNvSpPr>
          <p:nvPr>
            <p:ph idx="4294967295"/>
          </p:nvPr>
        </p:nvSpPr>
        <p:spPr>
          <a:xfrm>
            <a:off x="-1" y="3969834"/>
            <a:ext cx="12192000" cy="1524716"/>
          </a:xfrm>
        </p:spPr>
        <p:txBody>
          <a:bodyPr>
            <a:normAutofit/>
          </a:bodyPr>
          <a:lstStyle/>
          <a:p>
            <a:pPr marL="800100" lvl="2" indent="0" algn="ctr">
              <a:lnSpc>
                <a:spcPct val="150000"/>
              </a:lnSpc>
              <a:buNone/>
            </a:pPr>
            <a:r>
              <a:rPr lang="en-US" sz="4800" b="1"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Part I</a:t>
            </a:r>
            <a:r>
              <a:rPr lang="en-US" sz="4800" b="1" dirty="0" smtClean="0">
                <a:solidFill>
                  <a:srgbClr val="002060"/>
                </a:solidFill>
                <a:latin typeface="+mj-lt"/>
                <a:cs typeface="Times New Roman" panose="02020603050405020304" pitchFamily="18" charset="0"/>
              </a:rPr>
              <a:t> </a:t>
            </a:r>
            <a:r>
              <a:rPr lang="en-US" sz="4800" b="1" dirty="0" smtClean="0">
                <a:solidFill>
                  <a:srgbClr val="002060"/>
                </a:solidFill>
                <a:latin typeface="+mj-lt"/>
                <a:cs typeface="Times New Roman" panose="02020603050405020304" pitchFamily="18" charset="0"/>
              </a:rPr>
              <a:t>- with </a:t>
            </a:r>
            <a:r>
              <a:rPr lang="en-US" sz="4800" b="1" dirty="0" smtClean="0">
                <a:solidFill>
                  <a:srgbClr val="002060"/>
                </a:solidFill>
                <a:latin typeface="+mj-lt"/>
                <a:cs typeface="Times New Roman" panose="02020603050405020304" pitchFamily="18" charset="0"/>
              </a:rPr>
              <a:t>David </a:t>
            </a:r>
            <a:r>
              <a:rPr lang="en-US" sz="4800" b="1" dirty="0">
                <a:solidFill>
                  <a:srgbClr val="002060"/>
                </a:solidFill>
                <a:latin typeface="+mj-lt"/>
                <a:cs typeface="Times New Roman" panose="02020603050405020304" pitchFamily="18" charset="0"/>
              </a:rPr>
              <a:t>Wood</a:t>
            </a:r>
            <a:endParaRPr lang="en-US" sz="2800" b="1"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29961553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3752" y="1685926"/>
            <a:ext cx="8345008" cy="4886271"/>
          </a:xfrm>
          <a:prstGeom prst="rect">
            <a:avLst/>
          </a:prstGeom>
          <a:noFill/>
          <a:ln>
            <a:noFill/>
          </a:ln>
          <a:effectLst>
            <a:glow rad="38100">
              <a:srgbClr val="C00000">
                <a:alpha val="40000"/>
              </a:srgb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a:stCxn id="2" idx="1"/>
          </p:cNvCxnSpPr>
          <p:nvPr/>
        </p:nvCxnSpPr>
        <p:spPr>
          <a:xfrm flipH="1">
            <a:off x="2981418" y="3407276"/>
            <a:ext cx="5024760" cy="183971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 name="Rounded Rectangle 1"/>
          <p:cNvSpPr/>
          <p:nvPr/>
        </p:nvSpPr>
        <p:spPr>
          <a:xfrm>
            <a:off x="8006178" y="2685492"/>
            <a:ext cx="2272684" cy="1443568"/>
          </a:xfrm>
          <a:prstGeom prst="roundRect">
            <a:avLst/>
          </a:prstGeom>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a:t>Click on “Genealogy” to open these reports</a:t>
            </a:r>
            <a:r>
              <a:rPr lang="en-US" dirty="0"/>
              <a:t>. </a:t>
            </a:r>
          </a:p>
        </p:txBody>
      </p:sp>
      <p:sp>
        <p:nvSpPr>
          <p:cNvPr id="6" name="TextBox 5"/>
          <p:cNvSpPr txBox="1"/>
          <p:nvPr/>
        </p:nvSpPr>
        <p:spPr>
          <a:xfrm>
            <a:off x="334537" y="150921"/>
            <a:ext cx="10333463" cy="830997"/>
          </a:xfrm>
          <a:prstGeom prst="rect">
            <a:avLst/>
          </a:prstGeom>
          <a:noFill/>
        </p:spPr>
        <p:txBody>
          <a:bodyPr wrap="square" rtlCol="0">
            <a:spAutoFit/>
          </a:bodyPr>
          <a:lstStyle/>
          <a:p>
            <a:r>
              <a:rPr lang="en-US" sz="4800" b="1" dirty="0" smtClean="0">
                <a:latin typeface="+mj-lt"/>
                <a:cs typeface="Times New Roman" panose="02020603050405020304" pitchFamily="18" charset="0"/>
              </a:rPr>
              <a:t>GENEALOGY REPORT</a:t>
            </a:r>
            <a:endParaRPr lang="en-US" sz="4800" b="1" dirty="0">
              <a:latin typeface="+mj-lt"/>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10538778" y="6320118"/>
            <a:ext cx="1365147" cy="255965"/>
          </a:xfrm>
          <a:prstGeom prst="rect">
            <a:avLst/>
          </a:prstGeom>
        </p:spPr>
      </p:pic>
    </p:spTree>
    <p:extLst>
      <p:ext uri="{BB962C8B-B14F-4D97-AF65-F5344CB8AC3E}">
        <p14:creationId xmlns:p14="http://schemas.microsoft.com/office/powerpoint/2010/main" val="4190850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076" y="1963538"/>
            <a:ext cx="8521848" cy="4493970"/>
          </a:xfrm>
          <a:prstGeom prst="rect">
            <a:avLst/>
          </a:prstGeom>
          <a:noFill/>
          <a:ln>
            <a:noFill/>
          </a:ln>
          <a:effectLst>
            <a:glow rad="38100">
              <a:schemeClr val="accent2">
                <a:satMod val="175000"/>
                <a:alpha val="40000"/>
              </a:schemeClr>
            </a:glow>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flipH="1">
            <a:off x="6779937" y="3129194"/>
            <a:ext cx="1074198" cy="807868"/>
          </a:xfrm>
          <a:prstGeom prst="straightConnector1">
            <a:avLst/>
          </a:prstGeom>
          <a:ln w="38100">
            <a:tailEnd type="arrow"/>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flipH="1" flipV="1">
            <a:off x="2270082" y="5233962"/>
            <a:ext cx="17755" cy="372862"/>
          </a:xfrm>
          <a:prstGeom prst="straightConnector1">
            <a:avLst/>
          </a:prstGeom>
          <a:ln w="38100">
            <a:tailEnd type="arrow"/>
          </a:ln>
        </p:spPr>
        <p:style>
          <a:lnRef idx="2">
            <a:schemeClr val="dk1"/>
          </a:lnRef>
          <a:fillRef idx="0">
            <a:schemeClr val="dk1"/>
          </a:fillRef>
          <a:effectRef idx="1">
            <a:schemeClr val="dk1"/>
          </a:effectRef>
          <a:fontRef idx="minor">
            <a:schemeClr val="tx1"/>
          </a:fontRef>
        </p:style>
      </p:cxnSp>
      <p:sp>
        <p:nvSpPr>
          <p:cNvPr id="9" name="Rounded Rectangle 8"/>
          <p:cNvSpPr/>
          <p:nvPr/>
        </p:nvSpPr>
        <p:spPr>
          <a:xfrm>
            <a:off x="1923852" y="5585277"/>
            <a:ext cx="1819922" cy="861134"/>
          </a:xfrm>
          <a:prstGeom prst="roundRect">
            <a:avLst/>
          </a:prstGeom>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a:t>Click on “Genealogy”</a:t>
            </a:r>
          </a:p>
        </p:txBody>
      </p:sp>
      <p:sp>
        <p:nvSpPr>
          <p:cNvPr id="10" name="Rounded Rectangle 9"/>
          <p:cNvSpPr/>
          <p:nvPr/>
        </p:nvSpPr>
        <p:spPr>
          <a:xfrm>
            <a:off x="7854136" y="2383471"/>
            <a:ext cx="2405848" cy="1827052"/>
          </a:xfrm>
          <a:prstGeom prst="roundRect">
            <a:avLst/>
          </a:prstGeom>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b="1" dirty="0"/>
              <a:t>Step 1: Enter </a:t>
            </a:r>
            <a:r>
              <a:rPr lang="en-US" sz="1600" b="1" u="sng" dirty="0"/>
              <a:t>YOUR</a:t>
            </a:r>
            <a:r>
              <a:rPr lang="en-US" sz="1600" b="1" dirty="0"/>
              <a:t> Country and Account # – or the Account of your downline Leader.</a:t>
            </a:r>
          </a:p>
        </p:txBody>
      </p:sp>
      <p:cxnSp>
        <p:nvCxnSpPr>
          <p:cNvPr id="13" name="Straight Arrow Connector 12"/>
          <p:cNvCxnSpPr/>
          <p:nvPr/>
        </p:nvCxnSpPr>
        <p:spPr>
          <a:xfrm flipH="1">
            <a:off x="4041177" y="3129195"/>
            <a:ext cx="3812958" cy="201967"/>
          </a:xfrm>
          <a:prstGeom prst="straightConnector1">
            <a:avLst/>
          </a:prstGeom>
          <a:ln w="38100">
            <a:tailEnd type="arrow"/>
          </a:ln>
        </p:spPr>
        <p:style>
          <a:lnRef idx="2">
            <a:schemeClr val="dk1"/>
          </a:lnRef>
          <a:fillRef idx="0">
            <a:schemeClr val="dk1"/>
          </a:fillRef>
          <a:effectRef idx="1">
            <a:schemeClr val="dk1"/>
          </a:effectRef>
          <a:fontRef idx="minor">
            <a:schemeClr val="tx1"/>
          </a:fontRef>
        </p:style>
      </p:cxnSp>
      <p:sp>
        <p:nvSpPr>
          <p:cNvPr id="14" name="Rounded Rectangle 13"/>
          <p:cNvSpPr/>
          <p:nvPr/>
        </p:nvSpPr>
        <p:spPr>
          <a:xfrm>
            <a:off x="7854135" y="4740492"/>
            <a:ext cx="2405849" cy="1118586"/>
          </a:xfrm>
          <a:prstGeom prst="roundRect">
            <a:avLst/>
          </a:prstGeom>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a:t>Skip Steps 2 &amp; 3, Scroll down to Step 4</a:t>
            </a:r>
          </a:p>
        </p:txBody>
      </p:sp>
      <p:cxnSp>
        <p:nvCxnSpPr>
          <p:cNvPr id="17" name="Straight Arrow Connector 16"/>
          <p:cNvCxnSpPr>
            <a:stCxn id="14" idx="2"/>
          </p:cNvCxnSpPr>
          <p:nvPr/>
        </p:nvCxnSpPr>
        <p:spPr>
          <a:xfrm>
            <a:off x="9057059" y="5859079"/>
            <a:ext cx="0" cy="430567"/>
          </a:xfrm>
          <a:prstGeom prst="straightConnector1">
            <a:avLst/>
          </a:prstGeom>
          <a:ln w="38100">
            <a:tailEnd type="arrow"/>
          </a:ln>
        </p:spPr>
        <p:style>
          <a:lnRef idx="2">
            <a:schemeClr val="dk1"/>
          </a:lnRef>
          <a:fillRef idx="0">
            <a:schemeClr val="dk1"/>
          </a:fillRef>
          <a:effectRef idx="1">
            <a:schemeClr val="dk1"/>
          </a:effectRef>
          <a:fontRef idx="minor">
            <a:schemeClr val="tx1"/>
          </a:fontRef>
        </p:style>
      </p:cxnSp>
      <p:sp>
        <p:nvSpPr>
          <p:cNvPr id="12" name="TextBox 11"/>
          <p:cNvSpPr txBox="1"/>
          <p:nvPr/>
        </p:nvSpPr>
        <p:spPr>
          <a:xfrm>
            <a:off x="278780" y="150921"/>
            <a:ext cx="10389220" cy="830997"/>
          </a:xfrm>
          <a:prstGeom prst="rect">
            <a:avLst/>
          </a:prstGeom>
          <a:noFill/>
        </p:spPr>
        <p:txBody>
          <a:bodyPr wrap="square" rtlCol="0">
            <a:spAutoFit/>
          </a:bodyPr>
          <a:lstStyle/>
          <a:p>
            <a:r>
              <a:rPr lang="en-US" sz="4800" b="1" dirty="0" smtClean="0">
                <a:latin typeface="+mj-lt"/>
                <a:cs typeface="Times New Roman" panose="02020603050405020304" pitchFamily="18" charset="0"/>
              </a:rPr>
              <a:t>CUSTOMIZATION STEPS</a:t>
            </a:r>
            <a:endParaRPr lang="en-US" sz="4800" b="1" dirty="0">
              <a:latin typeface="+mj-lt"/>
              <a:cs typeface="Times New Roman" panose="02020603050405020304" pitchFamily="18" charset="0"/>
            </a:endParaRPr>
          </a:p>
        </p:txBody>
      </p:sp>
      <p:pic>
        <p:nvPicPr>
          <p:cNvPr id="15" name="Picture 14"/>
          <p:cNvPicPr>
            <a:picLocks noChangeAspect="1"/>
          </p:cNvPicPr>
          <p:nvPr/>
        </p:nvPicPr>
        <p:blipFill>
          <a:blip r:embed="rId3"/>
          <a:stretch>
            <a:fillRect/>
          </a:stretch>
        </p:blipFill>
        <p:spPr>
          <a:xfrm>
            <a:off x="9617926" y="6136307"/>
            <a:ext cx="2286000" cy="428625"/>
          </a:xfrm>
          <a:prstGeom prst="rect">
            <a:avLst/>
          </a:prstGeom>
        </p:spPr>
      </p:pic>
    </p:spTree>
    <p:extLst>
      <p:ext uri="{BB962C8B-B14F-4D97-AF65-F5344CB8AC3E}">
        <p14:creationId xmlns:p14="http://schemas.microsoft.com/office/powerpoint/2010/main" val="2143513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9108" y="1343025"/>
            <a:ext cx="8407152" cy="5434012"/>
          </a:xfrm>
          <a:prstGeom prst="rect">
            <a:avLst/>
          </a:prstGeom>
          <a:noFill/>
          <a:ln>
            <a:noFill/>
          </a:ln>
          <a:effectLst>
            <a:glow rad="38100">
              <a:schemeClr val="accent2">
                <a:satMod val="175000"/>
                <a:alpha val="40000"/>
              </a:schemeClr>
            </a:glow>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ounded Rectangle 13"/>
          <p:cNvSpPr/>
          <p:nvPr/>
        </p:nvSpPr>
        <p:spPr>
          <a:xfrm>
            <a:off x="6832846" y="1207364"/>
            <a:ext cx="3133818" cy="1888723"/>
          </a:xfrm>
          <a:prstGeom prst="roundRect">
            <a:avLst/>
          </a:prstGeom>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a:t>Step 4: Click on “Selected Columns” to select the columns you will like the report to show</a:t>
            </a:r>
          </a:p>
        </p:txBody>
      </p:sp>
      <p:cxnSp>
        <p:nvCxnSpPr>
          <p:cNvPr id="17" name="Straight Arrow Connector 16"/>
          <p:cNvCxnSpPr>
            <a:stCxn id="14" idx="1"/>
          </p:cNvCxnSpPr>
          <p:nvPr/>
        </p:nvCxnSpPr>
        <p:spPr>
          <a:xfrm flipH="1">
            <a:off x="5865180" y="2151726"/>
            <a:ext cx="967666" cy="4036011"/>
          </a:xfrm>
          <a:prstGeom prst="straightConnector1">
            <a:avLst/>
          </a:prstGeom>
          <a:ln w="38100">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flipH="1">
            <a:off x="4213936" y="2151724"/>
            <a:ext cx="2618911" cy="3858482"/>
          </a:xfrm>
          <a:prstGeom prst="straightConnector1">
            <a:avLst/>
          </a:prstGeom>
          <a:ln w="38100">
            <a:tailEnd type="arrow"/>
          </a:ln>
        </p:spPr>
        <p:style>
          <a:lnRef idx="2">
            <a:schemeClr val="dk1"/>
          </a:lnRef>
          <a:fillRef idx="0">
            <a:schemeClr val="dk1"/>
          </a:fillRef>
          <a:effectRef idx="1">
            <a:schemeClr val="dk1"/>
          </a:effectRef>
          <a:fontRef idx="minor">
            <a:schemeClr val="tx1"/>
          </a:fontRef>
        </p:style>
      </p:cxnSp>
      <p:pic>
        <p:nvPicPr>
          <p:cNvPr id="7" name="Picture 6"/>
          <p:cNvPicPr>
            <a:picLocks noChangeAspect="1"/>
          </p:cNvPicPr>
          <p:nvPr/>
        </p:nvPicPr>
        <p:blipFill>
          <a:blip r:embed="rId3"/>
          <a:stretch>
            <a:fillRect/>
          </a:stretch>
        </p:blipFill>
        <p:spPr>
          <a:xfrm>
            <a:off x="9617926" y="6136307"/>
            <a:ext cx="2286000" cy="428625"/>
          </a:xfrm>
          <a:prstGeom prst="rect">
            <a:avLst/>
          </a:prstGeom>
        </p:spPr>
      </p:pic>
      <p:sp>
        <p:nvSpPr>
          <p:cNvPr id="9" name="TextBox 8"/>
          <p:cNvSpPr txBox="1"/>
          <p:nvPr/>
        </p:nvSpPr>
        <p:spPr>
          <a:xfrm>
            <a:off x="278780" y="150921"/>
            <a:ext cx="10389220" cy="830997"/>
          </a:xfrm>
          <a:prstGeom prst="rect">
            <a:avLst/>
          </a:prstGeom>
          <a:noFill/>
        </p:spPr>
        <p:txBody>
          <a:bodyPr wrap="square" rtlCol="0">
            <a:spAutoFit/>
          </a:bodyPr>
          <a:lstStyle/>
          <a:p>
            <a:r>
              <a:rPr lang="en-US" sz="4800" b="1" dirty="0" smtClean="0">
                <a:latin typeface="+mj-lt"/>
                <a:cs typeface="Times New Roman" panose="02020603050405020304" pitchFamily="18" charset="0"/>
              </a:rPr>
              <a:t>STEP #4</a:t>
            </a:r>
            <a:endParaRPr lang="en-US" sz="4800" b="1" dirty="0">
              <a:latin typeface="+mj-lt"/>
              <a:cs typeface="Times New Roman" panose="02020603050405020304" pitchFamily="18" charset="0"/>
            </a:endParaRPr>
          </a:p>
        </p:txBody>
      </p:sp>
    </p:spTree>
    <p:extLst>
      <p:ext uri="{BB962C8B-B14F-4D97-AF65-F5344CB8AC3E}">
        <p14:creationId xmlns:p14="http://schemas.microsoft.com/office/powerpoint/2010/main" val="2856625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4038" y="1304926"/>
            <a:ext cx="8543925" cy="4810125"/>
          </a:xfrm>
          <a:prstGeom prst="rect">
            <a:avLst/>
          </a:prstGeom>
          <a:noFill/>
          <a:ln>
            <a:noFill/>
          </a:ln>
          <a:effectLst>
            <a:glow rad="38100">
              <a:schemeClr val="accent2">
                <a:satMod val="175000"/>
                <a:alpha val="40000"/>
              </a:schemeClr>
            </a:glow>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7" name="Straight Arrow Connector 16"/>
          <p:cNvCxnSpPr/>
          <p:nvPr/>
        </p:nvCxnSpPr>
        <p:spPr>
          <a:xfrm>
            <a:off x="9371307" y="4291430"/>
            <a:ext cx="0" cy="1175920"/>
          </a:xfrm>
          <a:prstGeom prst="straightConnector1">
            <a:avLst/>
          </a:prstGeom>
          <a:ln w="38100">
            <a:tailEnd type="arrow"/>
          </a:ln>
        </p:spPr>
        <p:style>
          <a:lnRef idx="2">
            <a:schemeClr val="dk1"/>
          </a:lnRef>
          <a:fillRef idx="0">
            <a:schemeClr val="dk1"/>
          </a:fillRef>
          <a:effectRef idx="1">
            <a:schemeClr val="dk1"/>
          </a:effectRef>
          <a:fontRef idx="minor">
            <a:schemeClr val="tx1"/>
          </a:fontRef>
        </p:style>
      </p:cxnSp>
      <p:sp>
        <p:nvSpPr>
          <p:cNvPr id="14" name="Rounded Rectangle 13"/>
          <p:cNvSpPr/>
          <p:nvPr/>
        </p:nvSpPr>
        <p:spPr>
          <a:xfrm>
            <a:off x="8334377" y="3429000"/>
            <a:ext cx="2033587" cy="862430"/>
          </a:xfrm>
          <a:prstGeom prst="roundRect">
            <a:avLst/>
          </a:prstGeom>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a:t>Scroll all the way down</a:t>
            </a:r>
          </a:p>
        </p:txBody>
      </p:sp>
      <p:cxnSp>
        <p:nvCxnSpPr>
          <p:cNvPr id="9" name="Straight Arrow Connector 8"/>
          <p:cNvCxnSpPr/>
          <p:nvPr/>
        </p:nvCxnSpPr>
        <p:spPr>
          <a:xfrm flipH="1">
            <a:off x="5295902" y="1304926"/>
            <a:ext cx="3676649" cy="552449"/>
          </a:xfrm>
          <a:prstGeom prst="straightConnector1">
            <a:avLst/>
          </a:prstGeom>
          <a:ln w="38100">
            <a:tailEnd type="arrow"/>
          </a:ln>
        </p:spPr>
        <p:style>
          <a:lnRef idx="2">
            <a:schemeClr val="dk1"/>
          </a:lnRef>
          <a:fillRef idx="0">
            <a:schemeClr val="dk1"/>
          </a:fillRef>
          <a:effectRef idx="1">
            <a:schemeClr val="dk1"/>
          </a:effectRef>
          <a:fontRef idx="minor">
            <a:schemeClr val="tx1"/>
          </a:fontRef>
        </p:style>
      </p:cxnSp>
      <p:sp>
        <p:nvSpPr>
          <p:cNvPr id="7" name="Rounded Rectangle 6"/>
          <p:cNvSpPr/>
          <p:nvPr/>
        </p:nvSpPr>
        <p:spPr>
          <a:xfrm>
            <a:off x="8334376" y="1047751"/>
            <a:ext cx="2033588" cy="2143125"/>
          </a:xfrm>
          <a:prstGeom prst="roundRect">
            <a:avLst/>
          </a:prstGeom>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t>C</a:t>
            </a:r>
            <a:r>
              <a:rPr lang="en-US" sz="2000" b="1" dirty="0" smtClean="0"/>
              <a:t>heck </a:t>
            </a:r>
            <a:r>
              <a:rPr lang="en-US" sz="2000" b="1" dirty="0"/>
              <a:t>the </a:t>
            </a:r>
            <a:r>
              <a:rPr lang="en-US" sz="2000" b="1" dirty="0">
                <a:solidFill>
                  <a:srgbClr val="006000"/>
                </a:solidFill>
              </a:rPr>
              <a:t>“Select/</a:t>
            </a:r>
          </a:p>
          <a:p>
            <a:pPr algn="ctr"/>
            <a:r>
              <a:rPr lang="en-US" sz="2000" b="1" dirty="0">
                <a:solidFill>
                  <a:srgbClr val="006000"/>
                </a:solidFill>
              </a:rPr>
              <a:t>Deselect All” </a:t>
            </a:r>
            <a:r>
              <a:rPr lang="en-US" sz="2000" b="1" dirty="0"/>
              <a:t>Check </a:t>
            </a:r>
            <a:r>
              <a:rPr lang="en-US" sz="2000" b="1" dirty="0" smtClean="0"/>
              <a:t>Box to get it ALL.</a:t>
            </a:r>
            <a:endParaRPr lang="en-US" sz="2000" b="1" dirty="0"/>
          </a:p>
        </p:txBody>
      </p:sp>
      <p:pic>
        <p:nvPicPr>
          <p:cNvPr id="11" name="Picture 10"/>
          <p:cNvPicPr>
            <a:picLocks noChangeAspect="1"/>
          </p:cNvPicPr>
          <p:nvPr/>
        </p:nvPicPr>
        <p:blipFill>
          <a:blip r:embed="rId3"/>
          <a:stretch>
            <a:fillRect/>
          </a:stretch>
        </p:blipFill>
        <p:spPr>
          <a:xfrm>
            <a:off x="9617926" y="6136307"/>
            <a:ext cx="2286000" cy="428625"/>
          </a:xfrm>
          <a:prstGeom prst="rect">
            <a:avLst/>
          </a:prstGeom>
        </p:spPr>
      </p:pic>
      <p:sp>
        <p:nvSpPr>
          <p:cNvPr id="12" name="TextBox 11"/>
          <p:cNvSpPr txBox="1"/>
          <p:nvPr/>
        </p:nvSpPr>
        <p:spPr>
          <a:xfrm>
            <a:off x="278780" y="150921"/>
            <a:ext cx="10389220" cy="830997"/>
          </a:xfrm>
          <a:prstGeom prst="rect">
            <a:avLst/>
          </a:prstGeom>
          <a:noFill/>
        </p:spPr>
        <p:txBody>
          <a:bodyPr wrap="square" rtlCol="0">
            <a:spAutoFit/>
          </a:bodyPr>
          <a:lstStyle/>
          <a:p>
            <a:r>
              <a:rPr lang="en-US" sz="4800" b="1" dirty="0" smtClean="0">
                <a:latin typeface="+mj-lt"/>
                <a:cs typeface="Times New Roman" panose="02020603050405020304" pitchFamily="18" charset="0"/>
              </a:rPr>
              <a:t>CUSTOMIZATION STEPS</a:t>
            </a:r>
            <a:endParaRPr lang="en-US" sz="4800" b="1" dirty="0">
              <a:latin typeface="+mj-lt"/>
              <a:cs typeface="Times New Roman" panose="02020603050405020304" pitchFamily="18" charset="0"/>
            </a:endParaRPr>
          </a:p>
        </p:txBody>
      </p:sp>
      <p:sp>
        <p:nvSpPr>
          <p:cNvPr id="2" name="Rectangle 1"/>
          <p:cNvSpPr/>
          <p:nvPr/>
        </p:nvSpPr>
        <p:spPr>
          <a:xfrm>
            <a:off x="1973766" y="3512634"/>
            <a:ext cx="1360449" cy="16726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1284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77714"/>
          <a:stretch/>
        </p:blipFill>
        <p:spPr bwMode="auto">
          <a:xfrm>
            <a:off x="2868186" y="3556560"/>
            <a:ext cx="6210300" cy="1114425"/>
          </a:xfrm>
          <a:prstGeom prst="rect">
            <a:avLst/>
          </a:prstGeom>
          <a:noFill/>
          <a:ln>
            <a:noFill/>
          </a:ln>
          <a:effectLst>
            <a:glow rad="38100">
              <a:schemeClr val="accent2">
                <a:satMod val="175000"/>
                <a:alpha val="40000"/>
              </a:schemeClr>
            </a:glow>
            <a:innerShdw blurRad="114300">
              <a:prstClr val="black"/>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7" name="Straight Arrow Connector 16"/>
          <p:cNvCxnSpPr>
            <a:stCxn id="14" idx="2"/>
          </p:cNvCxnSpPr>
          <p:nvPr/>
        </p:nvCxnSpPr>
        <p:spPr>
          <a:xfrm flipH="1">
            <a:off x="6917944" y="2547845"/>
            <a:ext cx="1588343" cy="1178312"/>
          </a:xfrm>
          <a:prstGeom prst="straightConnector1">
            <a:avLst/>
          </a:prstGeom>
          <a:ln w="38100">
            <a:tailEnd type="arrow"/>
          </a:ln>
        </p:spPr>
        <p:style>
          <a:lnRef idx="2">
            <a:schemeClr val="dk1"/>
          </a:lnRef>
          <a:fillRef idx="0">
            <a:schemeClr val="dk1"/>
          </a:fillRef>
          <a:effectRef idx="1">
            <a:schemeClr val="dk1"/>
          </a:effectRef>
          <a:fontRef idx="minor">
            <a:schemeClr val="tx1"/>
          </a:fontRef>
        </p:style>
      </p:cxnSp>
      <p:sp>
        <p:nvSpPr>
          <p:cNvPr id="14" name="Rounded Rectangle 13"/>
          <p:cNvSpPr/>
          <p:nvPr/>
        </p:nvSpPr>
        <p:spPr>
          <a:xfrm>
            <a:off x="7343312" y="1674737"/>
            <a:ext cx="2325950" cy="873108"/>
          </a:xfrm>
          <a:prstGeom prst="roundRect">
            <a:avLst/>
          </a:prstGeom>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a:t>After checking your selections, </a:t>
            </a:r>
          </a:p>
          <a:p>
            <a:pPr algn="ctr"/>
            <a:r>
              <a:rPr lang="en-US" b="1" dirty="0"/>
              <a:t>Click here!</a:t>
            </a:r>
          </a:p>
        </p:txBody>
      </p:sp>
      <p:pic>
        <p:nvPicPr>
          <p:cNvPr id="7" name="Picture 6"/>
          <p:cNvPicPr>
            <a:picLocks noChangeAspect="1"/>
          </p:cNvPicPr>
          <p:nvPr/>
        </p:nvPicPr>
        <p:blipFill>
          <a:blip r:embed="rId3"/>
          <a:stretch>
            <a:fillRect/>
          </a:stretch>
        </p:blipFill>
        <p:spPr>
          <a:xfrm>
            <a:off x="9617926" y="6136307"/>
            <a:ext cx="2286000" cy="428625"/>
          </a:xfrm>
          <a:prstGeom prst="rect">
            <a:avLst/>
          </a:prstGeom>
        </p:spPr>
      </p:pic>
      <p:sp>
        <p:nvSpPr>
          <p:cNvPr id="8" name="TextBox 7"/>
          <p:cNvSpPr txBox="1"/>
          <p:nvPr/>
        </p:nvSpPr>
        <p:spPr>
          <a:xfrm>
            <a:off x="278780" y="150921"/>
            <a:ext cx="10389220" cy="830997"/>
          </a:xfrm>
          <a:prstGeom prst="rect">
            <a:avLst/>
          </a:prstGeom>
          <a:noFill/>
        </p:spPr>
        <p:txBody>
          <a:bodyPr wrap="square" rtlCol="0">
            <a:spAutoFit/>
          </a:bodyPr>
          <a:lstStyle/>
          <a:p>
            <a:r>
              <a:rPr lang="en-US" sz="4800" b="1" dirty="0" smtClean="0">
                <a:latin typeface="+mj-lt"/>
                <a:cs typeface="Times New Roman" panose="02020603050405020304" pitchFamily="18" charset="0"/>
              </a:rPr>
              <a:t>ON TO STEP #5</a:t>
            </a:r>
            <a:endParaRPr lang="en-US" sz="4800" b="1" dirty="0">
              <a:latin typeface="+mj-lt"/>
              <a:cs typeface="Times New Roman" panose="02020603050405020304" pitchFamily="18" charset="0"/>
            </a:endParaRPr>
          </a:p>
        </p:txBody>
      </p:sp>
    </p:spTree>
    <p:extLst>
      <p:ext uri="{BB962C8B-B14F-4D97-AF65-F5344CB8AC3E}">
        <p14:creationId xmlns:p14="http://schemas.microsoft.com/office/powerpoint/2010/main" val="1466722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9050" y="2057401"/>
            <a:ext cx="6268542" cy="2224088"/>
          </a:xfrm>
          <a:prstGeom prst="rect">
            <a:avLst/>
          </a:prstGeom>
          <a:noFill/>
          <a:ln>
            <a:noFill/>
          </a:ln>
          <a:effectLst>
            <a:glow rad="38100">
              <a:schemeClr val="accent2">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7" name="Straight Arrow Connector 16"/>
          <p:cNvCxnSpPr>
            <a:stCxn id="14" idx="1"/>
          </p:cNvCxnSpPr>
          <p:nvPr/>
        </p:nvCxnSpPr>
        <p:spPr>
          <a:xfrm flipH="1" flipV="1">
            <a:off x="5438961" y="3476625"/>
            <a:ext cx="574360" cy="1571118"/>
          </a:xfrm>
          <a:prstGeom prst="straightConnector1">
            <a:avLst/>
          </a:prstGeom>
          <a:ln w="38100">
            <a:tailEnd type="arrow"/>
          </a:ln>
        </p:spPr>
        <p:style>
          <a:lnRef idx="2">
            <a:schemeClr val="dk1"/>
          </a:lnRef>
          <a:fillRef idx="0">
            <a:schemeClr val="dk1"/>
          </a:fillRef>
          <a:effectRef idx="1">
            <a:schemeClr val="dk1"/>
          </a:effectRef>
          <a:fontRef idx="minor">
            <a:schemeClr val="tx1"/>
          </a:fontRef>
        </p:style>
      </p:cxnSp>
      <p:sp>
        <p:nvSpPr>
          <p:cNvPr id="14" name="Rounded Rectangle 13"/>
          <p:cNvSpPr/>
          <p:nvPr/>
        </p:nvSpPr>
        <p:spPr>
          <a:xfrm>
            <a:off x="6013322" y="4281488"/>
            <a:ext cx="3140203" cy="1532510"/>
          </a:xfrm>
          <a:prstGeom prst="roundRect">
            <a:avLst/>
          </a:prstGeom>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a:t>Step 5: Change the data format from Web Page to </a:t>
            </a:r>
          </a:p>
          <a:p>
            <a:pPr algn="ctr"/>
            <a:r>
              <a:rPr lang="en-US" b="1" dirty="0"/>
              <a:t>Tab Delimited! Then, click “Show Report” in Step 6.</a:t>
            </a:r>
          </a:p>
        </p:txBody>
      </p:sp>
      <p:cxnSp>
        <p:nvCxnSpPr>
          <p:cNvPr id="8" name="Straight Arrow Connector 7"/>
          <p:cNvCxnSpPr/>
          <p:nvPr/>
        </p:nvCxnSpPr>
        <p:spPr>
          <a:xfrm flipH="1" flipV="1">
            <a:off x="4213097" y="3838575"/>
            <a:ext cx="1800224" cy="1171068"/>
          </a:xfrm>
          <a:prstGeom prst="straightConnector1">
            <a:avLst/>
          </a:prstGeom>
          <a:ln w="38100">
            <a:tailEnd type="arrow"/>
          </a:ln>
        </p:spPr>
        <p:style>
          <a:lnRef idx="2">
            <a:schemeClr val="dk1"/>
          </a:lnRef>
          <a:fillRef idx="0">
            <a:schemeClr val="dk1"/>
          </a:fillRef>
          <a:effectRef idx="1">
            <a:schemeClr val="dk1"/>
          </a:effectRef>
          <a:fontRef idx="minor">
            <a:schemeClr val="tx1"/>
          </a:fontRef>
        </p:style>
      </p:cxnSp>
      <p:pic>
        <p:nvPicPr>
          <p:cNvPr id="9" name="Picture 8"/>
          <p:cNvPicPr>
            <a:picLocks noChangeAspect="1"/>
          </p:cNvPicPr>
          <p:nvPr/>
        </p:nvPicPr>
        <p:blipFill>
          <a:blip r:embed="rId3"/>
          <a:stretch>
            <a:fillRect/>
          </a:stretch>
        </p:blipFill>
        <p:spPr>
          <a:xfrm>
            <a:off x="9617926" y="6136307"/>
            <a:ext cx="2286000" cy="428625"/>
          </a:xfrm>
          <a:prstGeom prst="rect">
            <a:avLst/>
          </a:prstGeom>
        </p:spPr>
      </p:pic>
      <p:sp>
        <p:nvSpPr>
          <p:cNvPr id="10" name="TextBox 9"/>
          <p:cNvSpPr txBox="1"/>
          <p:nvPr/>
        </p:nvSpPr>
        <p:spPr>
          <a:xfrm>
            <a:off x="278780" y="150921"/>
            <a:ext cx="10389220" cy="830997"/>
          </a:xfrm>
          <a:prstGeom prst="rect">
            <a:avLst/>
          </a:prstGeom>
          <a:noFill/>
        </p:spPr>
        <p:txBody>
          <a:bodyPr wrap="square" rtlCol="0">
            <a:spAutoFit/>
          </a:bodyPr>
          <a:lstStyle/>
          <a:p>
            <a:r>
              <a:rPr lang="en-US" sz="4800" b="1" dirty="0" smtClean="0">
                <a:latin typeface="+mj-lt"/>
                <a:cs typeface="Times New Roman" panose="02020603050405020304" pitchFamily="18" charset="0"/>
              </a:rPr>
              <a:t>HOW DO YOU WANT IT?</a:t>
            </a:r>
            <a:endParaRPr lang="en-US" sz="4800" b="1" dirty="0">
              <a:latin typeface="+mj-lt"/>
              <a:cs typeface="Times New Roman" panose="02020603050405020304" pitchFamily="18" charset="0"/>
            </a:endParaRPr>
          </a:p>
        </p:txBody>
      </p:sp>
    </p:spTree>
    <p:extLst>
      <p:ext uri="{BB962C8B-B14F-4D97-AF65-F5344CB8AC3E}">
        <p14:creationId xmlns:p14="http://schemas.microsoft.com/office/powerpoint/2010/main" val="3324235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468" y="1514475"/>
            <a:ext cx="8397064" cy="4477952"/>
          </a:xfrm>
          <a:prstGeom prst="rect">
            <a:avLst/>
          </a:prstGeom>
          <a:noFill/>
          <a:ln>
            <a:noFill/>
          </a:ln>
          <a:effectLst>
            <a:glow rad="38100">
              <a:schemeClr val="accent2">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ounded Rectangle 17"/>
          <p:cNvSpPr/>
          <p:nvPr/>
        </p:nvSpPr>
        <p:spPr>
          <a:xfrm>
            <a:off x="4826496" y="3747479"/>
            <a:ext cx="2978459" cy="1532510"/>
          </a:xfrm>
          <a:prstGeom prst="roundRect">
            <a:avLst/>
          </a:prstGeom>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a:t>The report will list the columns you selected and will look </a:t>
            </a:r>
            <a:r>
              <a:rPr lang="en-US" b="1" dirty="0" smtClean="0"/>
              <a:t>similar to this…</a:t>
            </a:r>
            <a:endParaRPr lang="en-US" b="1" dirty="0"/>
          </a:p>
        </p:txBody>
      </p:sp>
      <p:pic>
        <p:nvPicPr>
          <p:cNvPr id="6" name="Picture 5"/>
          <p:cNvPicPr>
            <a:picLocks noChangeAspect="1"/>
          </p:cNvPicPr>
          <p:nvPr/>
        </p:nvPicPr>
        <p:blipFill>
          <a:blip r:embed="rId3"/>
          <a:stretch>
            <a:fillRect/>
          </a:stretch>
        </p:blipFill>
        <p:spPr>
          <a:xfrm>
            <a:off x="9617926" y="6136307"/>
            <a:ext cx="2286000" cy="428625"/>
          </a:xfrm>
          <a:prstGeom prst="rect">
            <a:avLst/>
          </a:prstGeom>
        </p:spPr>
      </p:pic>
      <p:sp>
        <p:nvSpPr>
          <p:cNvPr id="9" name="TextBox 8"/>
          <p:cNvSpPr txBox="1"/>
          <p:nvPr/>
        </p:nvSpPr>
        <p:spPr>
          <a:xfrm>
            <a:off x="278780" y="150921"/>
            <a:ext cx="10389220" cy="830997"/>
          </a:xfrm>
          <a:prstGeom prst="rect">
            <a:avLst/>
          </a:prstGeom>
          <a:noFill/>
        </p:spPr>
        <p:txBody>
          <a:bodyPr wrap="square" rtlCol="0">
            <a:spAutoFit/>
          </a:bodyPr>
          <a:lstStyle/>
          <a:p>
            <a:r>
              <a:rPr lang="en-US" sz="4800" b="1" dirty="0" smtClean="0">
                <a:latin typeface="+mj-lt"/>
                <a:cs typeface="Times New Roman" panose="02020603050405020304" pitchFamily="18" charset="0"/>
              </a:rPr>
              <a:t>RAW DATA</a:t>
            </a:r>
            <a:endParaRPr lang="en-US" sz="4800" b="1" dirty="0">
              <a:latin typeface="+mj-lt"/>
              <a:cs typeface="Times New Roman" panose="02020603050405020304" pitchFamily="18" charset="0"/>
            </a:endParaRPr>
          </a:p>
        </p:txBody>
      </p:sp>
    </p:spTree>
    <p:extLst>
      <p:ext uri="{BB962C8B-B14F-4D97-AF65-F5344CB8AC3E}">
        <p14:creationId xmlns:p14="http://schemas.microsoft.com/office/powerpoint/2010/main" val="2185795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48790"/>
          <a:stretch/>
        </p:blipFill>
        <p:spPr bwMode="auto">
          <a:xfrm>
            <a:off x="2001841" y="1461283"/>
            <a:ext cx="8188318" cy="2497400"/>
          </a:xfrm>
          <a:prstGeom prst="rect">
            <a:avLst/>
          </a:prstGeom>
          <a:noFill/>
          <a:ln>
            <a:noFill/>
          </a:ln>
          <a:effectLst>
            <a:glow rad="25400">
              <a:schemeClr val="accent2">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7" name="Straight Arrow Connector 16"/>
          <p:cNvCxnSpPr/>
          <p:nvPr/>
        </p:nvCxnSpPr>
        <p:spPr>
          <a:xfrm flipH="1" flipV="1">
            <a:off x="2519040" y="1631391"/>
            <a:ext cx="1873190" cy="898034"/>
          </a:xfrm>
          <a:prstGeom prst="straightConnector1">
            <a:avLst/>
          </a:prstGeom>
          <a:ln w="57150">
            <a:tailEnd type="arrow"/>
          </a:ln>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flipH="1">
            <a:off x="3677578" y="3362849"/>
            <a:ext cx="714652" cy="259300"/>
          </a:xfrm>
          <a:prstGeom prst="straightConnector1">
            <a:avLst/>
          </a:prstGeom>
          <a:ln w="76200">
            <a:tailEnd type="arrow"/>
          </a:ln>
        </p:spPr>
        <p:style>
          <a:lnRef idx="1">
            <a:schemeClr val="dk1"/>
          </a:lnRef>
          <a:fillRef idx="0">
            <a:schemeClr val="dk1"/>
          </a:fillRef>
          <a:effectRef idx="0">
            <a:schemeClr val="dk1"/>
          </a:effectRef>
          <a:fontRef idx="minor">
            <a:schemeClr val="tx1"/>
          </a:fontRef>
        </p:style>
      </p:cxn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1" y="3899683"/>
            <a:ext cx="8208959" cy="719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ounded Rectangle 13"/>
          <p:cNvSpPr/>
          <p:nvPr/>
        </p:nvSpPr>
        <p:spPr>
          <a:xfrm>
            <a:off x="4343401" y="2080409"/>
            <a:ext cx="3079814" cy="1412091"/>
          </a:xfrm>
          <a:prstGeom prst="roundRect">
            <a:avLst/>
          </a:prstGeom>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a:t>Click on “Edit” and select “Select All”</a:t>
            </a:r>
          </a:p>
        </p:txBody>
      </p:sp>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6105525"/>
            <a:ext cx="3429000"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p:cNvPicPr>
            <a:picLocks noChangeAspect="1"/>
          </p:cNvPicPr>
          <p:nvPr/>
        </p:nvPicPr>
        <p:blipFill>
          <a:blip r:embed="rId6"/>
          <a:stretch>
            <a:fillRect/>
          </a:stretch>
        </p:blipFill>
        <p:spPr>
          <a:xfrm>
            <a:off x="9617926" y="6136307"/>
            <a:ext cx="2286000" cy="428625"/>
          </a:xfrm>
          <a:prstGeom prst="rect">
            <a:avLst/>
          </a:prstGeom>
        </p:spPr>
      </p:pic>
      <p:sp>
        <p:nvSpPr>
          <p:cNvPr id="19" name="TextBox 18"/>
          <p:cNvSpPr txBox="1"/>
          <p:nvPr/>
        </p:nvSpPr>
        <p:spPr>
          <a:xfrm>
            <a:off x="278780" y="150921"/>
            <a:ext cx="10389220" cy="830997"/>
          </a:xfrm>
          <a:prstGeom prst="rect">
            <a:avLst/>
          </a:prstGeom>
          <a:noFill/>
        </p:spPr>
        <p:txBody>
          <a:bodyPr wrap="square" rtlCol="0">
            <a:spAutoFit/>
          </a:bodyPr>
          <a:lstStyle/>
          <a:p>
            <a:r>
              <a:rPr lang="en-US" sz="4800" b="1" dirty="0" smtClean="0">
                <a:latin typeface="+mj-lt"/>
                <a:cs typeface="Times New Roman" panose="02020603050405020304" pitchFamily="18" charset="0"/>
              </a:rPr>
              <a:t>SELECTION</a:t>
            </a:r>
            <a:endParaRPr lang="en-US" sz="4800" b="1" dirty="0">
              <a:latin typeface="+mj-lt"/>
              <a:cs typeface="Times New Roman" panose="02020603050405020304" pitchFamily="18" charset="0"/>
            </a:endParaRPr>
          </a:p>
        </p:txBody>
      </p:sp>
    </p:spTree>
    <p:extLst>
      <p:ext uri="{BB962C8B-B14F-4D97-AF65-F5344CB8AC3E}">
        <p14:creationId xmlns:p14="http://schemas.microsoft.com/office/powerpoint/2010/main" val="677470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272" y="1382078"/>
            <a:ext cx="8065456" cy="4758449"/>
          </a:xfrm>
          <a:prstGeom prst="rect">
            <a:avLst/>
          </a:prstGeom>
          <a:noFill/>
          <a:ln>
            <a:noFill/>
          </a:ln>
          <a:effectLst>
            <a:glow rad="38100">
              <a:schemeClr val="accent2">
                <a:satMod val="175000"/>
                <a:alpha val="40000"/>
              </a:schemeClr>
            </a:glow>
            <a:innerShdw blurRad="114300">
              <a:prstClr val="black"/>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6229350" y="2190750"/>
            <a:ext cx="3505200" cy="1466850"/>
          </a:xfrm>
          <a:prstGeom prst="roundRect">
            <a:avLst/>
          </a:prstGeom>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a:t>After selecting “All”, you will “Copy” the entire list and paste on an EXCEL Sheet</a:t>
            </a:r>
          </a:p>
        </p:txBody>
      </p:sp>
      <p:pic>
        <p:nvPicPr>
          <p:cNvPr id="8" name="Picture 7"/>
          <p:cNvPicPr>
            <a:picLocks noChangeAspect="1"/>
          </p:cNvPicPr>
          <p:nvPr/>
        </p:nvPicPr>
        <p:blipFill>
          <a:blip r:embed="rId3"/>
          <a:stretch>
            <a:fillRect/>
          </a:stretch>
        </p:blipFill>
        <p:spPr>
          <a:xfrm>
            <a:off x="9617926" y="6136307"/>
            <a:ext cx="2286000" cy="428625"/>
          </a:xfrm>
          <a:prstGeom prst="rect">
            <a:avLst/>
          </a:prstGeom>
        </p:spPr>
      </p:pic>
      <p:sp>
        <p:nvSpPr>
          <p:cNvPr id="9" name="TextBox 8"/>
          <p:cNvSpPr txBox="1"/>
          <p:nvPr/>
        </p:nvSpPr>
        <p:spPr>
          <a:xfrm>
            <a:off x="278780" y="150921"/>
            <a:ext cx="10389220" cy="830997"/>
          </a:xfrm>
          <a:prstGeom prst="rect">
            <a:avLst/>
          </a:prstGeom>
          <a:noFill/>
        </p:spPr>
        <p:txBody>
          <a:bodyPr wrap="square" rtlCol="0">
            <a:spAutoFit/>
          </a:bodyPr>
          <a:lstStyle/>
          <a:p>
            <a:r>
              <a:rPr lang="en-US" sz="4800" b="1" dirty="0" smtClean="0">
                <a:latin typeface="+mj-lt"/>
                <a:cs typeface="Times New Roman" panose="02020603050405020304" pitchFamily="18" charset="0"/>
              </a:rPr>
              <a:t>COPY</a:t>
            </a:r>
            <a:endParaRPr lang="en-US" sz="4800" b="1" dirty="0">
              <a:latin typeface="+mj-lt"/>
              <a:cs typeface="Times New Roman" panose="02020603050405020304" pitchFamily="18" charset="0"/>
            </a:endParaRPr>
          </a:p>
        </p:txBody>
      </p:sp>
    </p:spTree>
    <p:extLst>
      <p:ext uri="{BB962C8B-B14F-4D97-AF65-F5344CB8AC3E}">
        <p14:creationId xmlns:p14="http://schemas.microsoft.com/office/powerpoint/2010/main" val="417672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75" y="1300085"/>
            <a:ext cx="8315325" cy="5138815"/>
          </a:xfrm>
          <a:prstGeom prst="rect">
            <a:avLst/>
          </a:prstGeom>
          <a:noFill/>
          <a:ln>
            <a:noFill/>
          </a:ln>
          <a:effectLst>
            <a:innerShdw blurRad="114300">
              <a:prstClr val="black"/>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a:off x="5410200" y="3499375"/>
            <a:ext cx="2228850" cy="1653651"/>
          </a:xfrm>
          <a:prstGeom prst="roundRect">
            <a:avLst/>
          </a:prstGeom>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a:solidFill>
                  <a:schemeClr val="tx1"/>
                </a:solidFill>
              </a:rPr>
              <a:t>Excel</a:t>
            </a:r>
            <a:endParaRPr lang="en-US" b="1" dirty="0">
              <a:solidFill>
                <a:schemeClr val="tx1"/>
              </a:solidFill>
            </a:endParaRPr>
          </a:p>
        </p:txBody>
      </p:sp>
      <p:cxnSp>
        <p:nvCxnSpPr>
          <p:cNvPr id="13" name="Straight Arrow Connector 12"/>
          <p:cNvCxnSpPr/>
          <p:nvPr/>
        </p:nvCxnSpPr>
        <p:spPr>
          <a:xfrm flipH="1" flipV="1">
            <a:off x="2262189" y="1781179"/>
            <a:ext cx="2986086" cy="1019173"/>
          </a:xfrm>
          <a:prstGeom prst="straightConnector1">
            <a:avLst/>
          </a:prstGeom>
          <a:ln w="57150">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p:nvPr/>
        </p:nvCxnSpPr>
        <p:spPr>
          <a:xfrm flipH="1" flipV="1">
            <a:off x="2533650" y="2038356"/>
            <a:ext cx="1533526" cy="1461019"/>
          </a:xfrm>
          <a:prstGeom prst="straightConnector1">
            <a:avLst/>
          </a:prstGeom>
          <a:ln w="57150">
            <a:tailEnd type="arrow"/>
          </a:ln>
        </p:spPr>
        <p:style>
          <a:lnRef idx="2">
            <a:schemeClr val="dk1"/>
          </a:lnRef>
          <a:fillRef idx="0">
            <a:schemeClr val="dk1"/>
          </a:fillRef>
          <a:effectRef idx="1">
            <a:schemeClr val="dk1"/>
          </a:effectRef>
          <a:fontRef idx="minor">
            <a:schemeClr val="tx1"/>
          </a:fontRef>
        </p:style>
      </p:cxnSp>
      <p:sp>
        <p:nvSpPr>
          <p:cNvPr id="2" name="Rounded Rectangle 1"/>
          <p:cNvSpPr/>
          <p:nvPr/>
        </p:nvSpPr>
        <p:spPr>
          <a:xfrm>
            <a:off x="5133976" y="2219326"/>
            <a:ext cx="1666875" cy="1162050"/>
          </a:xfrm>
          <a:prstGeom prst="roundRect">
            <a:avLst/>
          </a:prstGeom>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a:solidFill>
                  <a:schemeClr val="tx1"/>
                </a:solidFill>
              </a:rPr>
              <a:t>Paste</a:t>
            </a:r>
          </a:p>
        </p:txBody>
      </p:sp>
      <p:sp>
        <p:nvSpPr>
          <p:cNvPr id="6" name="Rounded Rectangle 5"/>
          <p:cNvSpPr/>
          <p:nvPr/>
        </p:nvSpPr>
        <p:spPr>
          <a:xfrm>
            <a:off x="3100389" y="3330837"/>
            <a:ext cx="1933575" cy="1990724"/>
          </a:xfrm>
          <a:prstGeom prst="roundRect">
            <a:avLst/>
          </a:prstGeom>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a:solidFill>
                  <a:schemeClr val="tx1"/>
                </a:solidFill>
              </a:rPr>
              <a:t>Move your cursor to the top left corner</a:t>
            </a:r>
          </a:p>
        </p:txBody>
      </p:sp>
      <p:pic>
        <p:nvPicPr>
          <p:cNvPr id="12" name="Picture 11"/>
          <p:cNvPicPr>
            <a:picLocks noChangeAspect="1"/>
          </p:cNvPicPr>
          <p:nvPr/>
        </p:nvPicPr>
        <p:blipFill>
          <a:blip r:embed="rId3"/>
          <a:stretch>
            <a:fillRect/>
          </a:stretch>
        </p:blipFill>
        <p:spPr>
          <a:xfrm>
            <a:off x="9617926" y="6136307"/>
            <a:ext cx="2286000" cy="428625"/>
          </a:xfrm>
          <a:prstGeom prst="rect">
            <a:avLst/>
          </a:prstGeom>
        </p:spPr>
      </p:pic>
      <p:sp>
        <p:nvSpPr>
          <p:cNvPr id="14" name="TextBox 13"/>
          <p:cNvSpPr txBox="1"/>
          <p:nvPr/>
        </p:nvSpPr>
        <p:spPr>
          <a:xfrm>
            <a:off x="278780" y="150921"/>
            <a:ext cx="10389220" cy="830997"/>
          </a:xfrm>
          <a:prstGeom prst="rect">
            <a:avLst/>
          </a:prstGeom>
          <a:noFill/>
        </p:spPr>
        <p:txBody>
          <a:bodyPr wrap="square" rtlCol="0">
            <a:spAutoFit/>
          </a:bodyPr>
          <a:lstStyle/>
          <a:p>
            <a:r>
              <a:rPr lang="en-US" sz="4800" b="1" dirty="0" smtClean="0">
                <a:latin typeface="+mj-lt"/>
                <a:cs typeface="Times New Roman" panose="02020603050405020304" pitchFamily="18" charset="0"/>
              </a:rPr>
              <a:t>PASTE</a:t>
            </a:r>
            <a:endParaRPr lang="en-US" sz="4800" b="1" dirty="0">
              <a:latin typeface="+mj-lt"/>
              <a:cs typeface="Times New Roman" panose="02020603050405020304" pitchFamily="18" charset="0"/>
            </a:endParaRPr>
          </a:p>
        </p:txBody>
      </p:sp>
    </p:spTree>
    <p:extLst>
      <p:ext uri="{BB962C8B-B14F-4D97-AF65-F5344CB8AC3E}">
        <p14:creationId xmlns:p14="http://schemas.microsoft.com/office/powerpoint/2010/main" val="4094976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0" y="1332755"/>
            <a:ext cx="9144000" cy="646331"/>
          </a:xfrm>
          <a:prstGeom prst="rect">
            <a:avLst/>
          </a:prstGeom>
          <a:noFill/>
        </p:spPr>
        <p:txBody>
          <a:bodyPr wrap="square" rtlCol="0">
            <a:spAutoFit/>
          </a:bodyPr>
          <a:lstStyle/>
          <a:p>
            <a:pPr algn="ctr"/>
            <a:r>
              <a:rPr lang="en-US" sz="3600" dirty="0" smtClean="0">
                <a:solidFill>
                  <a:srgbClr val="008000"/>
                </a:solidFill>
                <a:latin typeface="+mj-lt"/>
                <a:cs typeface="Times New Roman" panose="02020603050405020304" pitchFamily="18" charset="0"/>
              </a:rPr>
              <a:t>What is a </a:t>
            </a:r>
            <a:r>
              <a:rPr lang="en-US" sz="3600" b="1" dirty="0" smtClean="0">
                <a:solidFill>
                  <a:srgbClr val="008000"/>
                </a:solidFill>
                <a:latin typeface="+mj-lt"/>
                <a:cs typeface="Times New Roman" panose="02020603050405020304" pitchFamily="18" charset="0"/>
              </a:rPr>
              <a:t>Purge?</a:t>
            </a:r>
            <a:endParaRPr lang="en-US" sz="3600" dirty="0">
              <a:solidFill>
                <a:srgbClr val="008000"/>
              </a:solidFill>
              <a:latin typeface="+mj-lt"/>
              <a:cs typeface="Times New Roman" panose="02020603050405020304" pitchFamily="18" charset="0"/>
            </a:endParaRPr>
          </a:p>
        </p:txBody>
      </p:sp>
      <p:sp>
        <p:nvSpPr>
          <p:cNvPr id="11" name="TextBox 10"/>
          <p:cNvSpPr txBox="1"/>
          <p:nvPr/>
        </p:nvSpPr>
        <p:spPr>
          <a:xfrm>
            <a:off x="323385" y="150921"/>
            <a:ext cx="10344615" cy="830997"/>
          </a:xfrm>
          <a:prstGeom prst="rect">
            <a:avLst/>
          </a:prstGeom>
          <a:noFill/>
        </p:spPr>
        <p:txBody>
          <a:bodyPr wrap="square" rtlCol="0">
            <a:spAutoFit/>
          </a:bodyPr>
          <a:lstStyle/>
          <a:p>
            <a:r>
              <a:rPr lang="en-US" sz="4800" b="1" dirty="0" smtClean="0">
                <a:latin typeface="+mj-lt"/>
                <a:cs typeface="Times New Roman" panose="02020603050405020304" pitchFamily="18" charset="0"/>
              </a:rPr>
              <a:t>WHAT???</a:t>
            </a:r>
            <a:endParaRPr lang="en-US" sz="4800" b="1" dirty="0">
              <a:latin typeface="+mj-lt"/>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9714571" y="6147458"/>
            <a:ext cx="2286000" cy="428625"/>
          </a:xfrm>
          <a:prstGeom prst="rect">
            <a:avLst/>
          </a:prstGeom>
        </p:spPr>
      </p:pic>
      <p:sp>
        <p:nvSpPr>
          <p:cNvPr id="2" name="Rectangle 1"/>
          <p:cNvSpPr/>
          <p:nvPr/>
        </p:nvSpPr>
        <p:spPr>
          <a:xfrm>
            <a:off x="1524000" y="2031947"/>
            <a:ext cx="9143999" cy="1323439"/>
          </a:xfrm>
          <a:prstGeom prst="rect">
            <a:avLst/>
          </a:prstGeom>
          <a:ln>
            <a:solidFill>
              <a:schemeClr val="accent4">
                <a:lumMod val="20000"/>
                <a:lumOff val="80000"/>
              </a:schemeClr>
            </a:solidFill>
          </a:ln>
        </p:spPr>
        <p:txBody>
          <a:bodyPr wrap="square">
            <a:spAutoFit/>
          </a:bodyPr>
          <a:lstStyle/>
          <a:p>
            <a:r>
              <a:rPr lang="en-US" sz="1600" dirty="0" smtClean="0">
                <a:solidFill>
                  <a:srgbClr val="000000"/>
                </a:solidFill>
                <a:ea typeface="Times New Roman" panose="02020603050405020304" pitchFamily="18" charset="0"/>
              </a:rPr>
              <a:t>A Purge is a removal of all </a:t>
            </a:r>
            <a:r>
              <a:rPr lang="en-US" sz="1600" dirty="0">
                <a:solidFill>
                  <a:srgbClr val="000000"/>
                </a:solidFill>
                <a:ea typeface="Times New Roman" panose="02020603050405020304" pitchFamily="18" charset="0"/>
              </a:rPr>
              <a:t>inactive Associates who </a:t>
            </a:r>
            <a:r>
              <a:rPr lang="en-US" sz="1600" b="1" dirty="0">
                <a:solidFill>
                  <a:srgbClr val="FF0000"/>
                </a:solidFill>
                <a:ea typeface="Times New Roman" panose="02020603050405020304" pitchFamily="18" charset="0"/>
              </a:rPr>
              <a:t>have not renewed</a:t>
            </a:r>
            <a:r>
              <a:rPr lang="en-US" sz="1600" dirty="0">
                <a:solidFill>
                  <a:srgbClr val="000000"/>
                </a:solidFill>
                <a:ea typeface="Times New Roman" panose="02020603050405020304" pitchFamily="18" charset="0"/>
              </a:rPr>
              <a:t> their accounts and </a:t>
            </a:r>
            <a:r>
              <a:rPr lang="en-US" sz="1600" b="1" dirty="0">
                <a:solidFill>
                  <a:srgbClr val="FF0000"/>
                </a:solidFill>
                <a:ea typeface="Times New Roman" panose="02020603050405020304" pitchFamily="18" charset="0"/>
              </a:rPr>
              <a:t>have not placed a product order in two </a:t>
            </a:r>
            <a:r>
              <a:rPr lang="en-US" sz="1600" b="1" dirty="0" smtClean="0">
                <a:solidFill>
                  <a:srgbClr val="FF0000"/>
                </a:solidFill>
                <a:ea typeface="Times New Roman" panose="02020603050405020304" pitchFamily="18" charset="0"/>
              </a:rPr>
              <a:t>years</a:t>
            </a:r>
            <a:r>
              <a:rPr lang="en-US" sz="1600" dirty="0" smtClean="0">
                <a:solidFill>
                  <a:srgbClr val="000000"/>
                </a:solidFill>
                <a:ea typeface="Times New Roman" panose="02020603050405020304" pitchFamily="18" charset="0"/>
              </a:rPr>
              <a:t>. Additionally, all </a:t>
            </a:r>
            <a:r>
              <a:rPr lang="en-US" sz="1600" dirty="0">
                <a:solidFill>
                  <a:srgbClr val="000000"/>
                </a:solidFill>
                <a:ea typeface="Times New Roman" panose="02020603050405020304" pitchFamily="18" charset="0"/>
              </a:rPr>
              <a:t>Preferred Customer positions that </a:t>
            </a:r>
            <a:r>
              <a:rPr lang="en-US" sz="1600" b="1" dirty="0">
                <a:solidFill>
                  <a:srgbClr val="FF0000"/>
                </a:solidFill>
                <a:ea typeface="Times New Roman" panose="02020603050405020304" pitchFamily="18" charset="0"/>
              </a:rPr>
              <a:t>have not purchased any products within two years </a:t>
            </a:r>
            <a:r>
              <a:rPr lang="en-US" sz="1600" dirty="0">
                <a:solidFill>
                  <a:srgbClr val="000000"/>
                </a:solidFill>
                <a:ea typeface="Times New Roman" panose="02020603050405020304" pitchFamily="18" charset="0"/>
              </a:rPr>
              <a:t>will be purged from our records</a:t>
            </a:r>
            <a:r>
              <a:rPr lang="en-US" sz="1600" dirty="0" smtClean="0">
                <a:solidFill>
                  <a:srgbClr val="000000"/>
                </a:solidFill>
                <a:ea typeface="Times New Roman" panose="02020603050405020304" pitchFamily="18" charset="0"/>
              </a:rPr>
              <a:t>. Beginning January, 2022, we will remove </a:t>
            </a:r>
            <a:r>
              <a:rPr lang="en-US" sz="1600" dirty="0">
                <a:solidFill>
                  <a:srgbClr val="000000"/>
                </a:solidFill>
                <a:ea typeface="Times New Roman" panose="02020603050405020304" pitchFamily="18" charset="0"/>
              </a:rPr>
              <a:t>all inactive Associate and Preferred Customer positions, globally</a:t>
            </a:r>
            <a:r>
              <a:rPr lang="en-US" sz="1600" dirty="0">
                <a:solidFill>
                  <a:srgbClr val="FF0000"/>
                </a:solidFill>
                <a:ea typeface="Times New Roman" panose="02020603050405020304" pitchFamily="18" charset="0"/>
              </a:rPr>
              <a:t> </a:t>
            </a:r>
            <a:r>
              <a:rPr lang="en-US" sz="1600" dirty="0" smtClean="0">
                <a:solidFill>
                  <a:srgbClr val="000000"/>
                </a:solidFill>
                <a:ea typeface="Times New Roman" panose="02020603050405020304" pitchFamily="18" charset="0"/>
              </a:rPr>
              <a:t>on </a:t>
            </a:r>
            <a:r>
              <a:rPr lang="en-US" sz="1600" dirty="0">
                <a:solidFill>
                  <a:srgbClr val="000000"/>
                </a:solidFill>
                <a:ea typeface="Times New Roman" panose="02020603050405020304" pitchFamily="18" charset="0"/>
              </a:rPr>
              <a:t>a Monthly basis. </a:t>
            </a:r>
          </a:p>
          <a:p>
            <a:r>
              <a:rPr lang="en-US" sz="1600" dirty="0">
                <a:solidFill>
                  <a:srgbClr val="000000"/>
                </a:solidFill>
                <a:ea typeface="Times New Roman" panose="02020603050405020304" pitchFamily="18" charset="0"/>
              </a:rPr>
              <a:t> </a:t>
            </a:r>
            <a:endParaRPr lang="en-US" sz="1600" dirty="0">
              <a:ea typeface="Times New Roman" panose="02020603050405020304" pitchFamily="18" charset="0"/>
            </a:endParaRPr>
          </a:p>
        </p:txBody>
      </p:sp>
      <p:sp>
        <p:nvSpPr>
          <p:cNvPr id="8" name="TextBox 7"/>
          <p:cNvSpPr txBox="1"/>
          <p:nvPr/>
        </p:nvSpPr>
        <p:spPr>
          <a:xfrm>
            <a:off x="1523997" y="3586913"/>
            <a:ext cx="9144000" cy="646331"/>
          </a:xfrm>
          <a:prstGeom prst="rect">
            <a:avLst/>
          </a:prstGeom>
          <a:noFill/>
        </p:spPr>
        <p:txBody>
          <a:bodyPr wrap="square" rtlCol="0">
            <a:spAutoFit/>
          </a:bodyPr>
          <a:lstStyle/>
          <a:p>
            <a:pPr algn="ctr"/>
            <a:r>
              <a:rPr lang="en-US" sz="3600" dirty="0" smtClean="0">
                <a:solidFill>
                  <a:srgbClr val="008000"/>
                </a:solidFill>
                <a:latin typeface="+mj-lt"/>
                <a:cs typeface="Times New Roman" panose="02020603050405020304" pitchFamily="18" charset="0"/>
              </a:rPr>
              <a:t>What happens</a:t>
            </a:r>
            <a:r>
              <a:rPr lang="en-US" sz="3600" b="1" dirty="0" smtClean="0">
                <a:solidFill>
                  <a:srgbClr val="008000"/>
                </a:solidFill>
                <a:latin typeface="+mj-lt"/>
                <a:cs typeface="Times New Roman" panose="02020603050405020304" pitchFamily="18" charset="0"/>
              </a:rPr>
              <a:t>?</a:t>
            </a:r>
            <a:endParaRPr lang="en-US" sz="3600" b="1" dirty="0">
              <a:solidFill>
                <a:srgbClr val="008000"/>
              </a:solidFill>
              <a:latin typeface="+mj-lt"/>
              <a:cs typeface="Times New Roman" panose="02020603050405020304" pitchFamily="18" charset="0"/>
            </a:endParaRPr>
          </a:p>
        </p:txBody>
      </p:sp>
      <p:sp>
        <p:nvSpPr>
          <p:cNvPr id="10" name="Rectangle 9"/>
          <p:cNvSpPr/>
          <p:nvPr/>
        </p:nvSpPr>
        <p:spPr>
          <a:xfrm>
            <a:off x="1523997" y="4464772"/>
            <a:ext cx="9144001" cy="1569660"/>
          </a:xfrm>
          <a:prstGeom prst="rect">
            <a:avLst/>
          </a:prstGeom>
        </p:spPr>
        <p:txBody>
          <a:bodyPr wrap="square">
            <a:spAutoFit/>
          </a:bodyPr>
          <a:lstStyle/>
          <a:p>
            <a:r>
              <a:rPr lang="en-US" sz="1600" dirty="0" smtClean="0">
                <a:solidFill>
                  <a:srgbClr val="000000"/>
                </a:solidFill>
                <a:ea typeface="Times New Roman" panose="02020603050405020304" pitchFamily="18" charset="0"/>
              </a:rPr>
              <a:t>After commissions run and checks post around the 15</a:t>
            </a:r>
            <a:r>
              <a:rPr lang="en-US" sz="1600" baseline="30000" dirty="0" smtClean="0">
                <a:solidFill>
                  <a:srgbClr val="000000"/>
                </a:solidFill>
                <a:ea typeface="Times New Roman" panose="02020603050405020304" pitchFamily="18" charset="0"/>
              </a:rPr>
              <a:t>th</a:t>
            </a:r>
            <a:r>
              <a:rPr lang="en-US" sz="1600" dirty="0" smtClean="0">
                <a:solidFill>
                  <a:srgbClr val="000000"/>
                </a:solidFill>
                <a:ea typeface="Times New Roman" panose="02020603050405020304" pitchFamily="18" charset="0"/>
              </a:rPr>
              <a:t> of a month, the I.T. Department will begin to remove the accounts as mentioned above. </a:t>
            </a:r>
            <a:r>
              <a:rPr lang="en-US" sz="1600" b="1" dirty="0" smtClean="0">
                <a:solidFill>
                  <a:srgbClr val="FF0000"/>
                </a:solidFill>
                <a:ea typeface="Times New Roman" panose="02020603050405020304" pitchFamily="18" charset="0"/>
              </a:rPr>
              <a:t>The Purge will be completed by Month End</a:t>
            </a:r>
            <a:r>
              <a:rPr lang="en-US" sz="1600" dirty="0" smtClean="0">
                <a:solidFill>
                  <a:srgbClr val="000000"/>
                </a:solidFill>
                <a:ea typeface="Times New Roman" panose="02020603050405020304" pitchFamily="18" charset="0"/>
              </a:rPr>
              <a:t>.  The results could bring about </a:t>
            </a:r>
            <a:r>
              <a:rPr lang="en-US" sz="1600" dirty="0">
                <a:solidFill>
                  <a:srgbClr val="000000"/>
                </a:solidFill>
                <a:ea typeface="Times New Roman" panose="02020603050405020304" pitchFamily="18" charset="0"/>
              </a:rPr>
              <a:t>an </a:t>
            </a:r>
            <a:r>
              <a:rPr lang="en-US" sz="1600" dirty="0" smtClean="0">
                <a:solidFill>
                  <a:srgbClr val="000000"/>
                </a:solidFill>
                <a:ea typeface="Times New Roman" panose="02020603050405020304" pitchFamily="18" charset="0"/>
              </a:rPr>
              <a:t>increased </a:t>
            </a:r>
            <a:r>
              <a:rPr lang="en-US" sz="1600" dirty="0">
                <a:solidFill>
                  <a:srgbClr val="000000"/>
                </a:solidFill>
                <a:ea typeface="Times New Roman" panose="02020603050405020304" pitchFamily="18" charset="0"/>
              </a:rPr>
              <a:t>number of legs which could lead to more leader development without any additional Downline Point Volume (DPV) or Commissionable Volume (CV) contribution. </a:t>
            </a:r>
            <a:r>
              <a:rPr lang="en-US" sz="1600" dirty="0" smtClean="0">
                <a:solidFill>
                  <a:srgbClr val="000000"/>
                </a:solidFill>
                <a:ea typeface="Times New Roman" panose="02020603050405020304" pitchFamily="18" charset="0"/>
              </a:rPr>
              <a:t>All </a:t>
            </a:r>
            <a:r>
              <a:rPr lang="en-US" sz="1600" dirty="0">
                <a:solidFill>
                  <a:srgbClr val="000000"/>
                </a:solidFill>
                <a:ea typeface="Times New Roman" panose="02020603050405020304" pitchFamily="18" charset="0"/>
              </a:rPr>
              <a:t>positions that were sponsored by the purged positions will be moved under the next active position in the line of sponsorship. This could potentially increase the number of legs for the active Associates (reverse leg consolidation). </a:t>
            </a:r>
            <a:endParaRPr lang="en-US" sz="1100" dirty="0">
              <a:ea typeface="Times New Roman" panose="02020603050405020304" pitchFamily="18" charset="0"/>
            </a:endParaRPr>
          </a:p>
        </p:txBody>
      </p:sp>
    </p:spTree>
    <p:extLst>
      <p:ext uri="{BB962C8B-B14F-4D97-AF65-F5344CB8AC3E}">
        <p14:creationId xmlns:p14="http://schemas.microsoft.com/office/powerpoint/2010/main" val="18057658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0506" y="1371600"/>
            <a:ext cx="5370991" cy="4700814"/>
          </a:xfrm>
          <a:prstGeom prst="rect">
            <a:avLst/>
          </a:prstGeom>
          <a:noFill/>
          <a:ln>
            <a:noFill/>
          </a:ln>
          <a:effectLst>
            <a:glow rad="38100">
              <a:schemeClr val="accent2">
                <a:satMod val="175000"/>
                <a:alpha val="40000"/>
              </a:schemeClr>
            </a:glow>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6903869" y="2530137"/>
            <a:ext cx="3080551" cy="2725445"/>
          </a:xfrm>
          <a:prstGeom prst="roundRect">
            <a:avLst/>
          </a:prstGeom>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a:t>Excel after Pasting</a:t>
            </a:r>
          </a:p>
        </p:txBody>
      </p:sp>
      <p:pic>
        <p:nvPicPr>
          <p:cNvPr id="6" name="Picture 5"/>
          <p:cNvPicPr>
            <a:picLocks noChangeAspect="1"/>
          </p:cNvPicPr>
          <p:nvPr/>
        </p:nvPicPr>
        <p:blipFill>
          <a:blip r:embed="rId3"/>
          <a:stretch>
            <a:fillRect/>
          </a:stretch>
        </p:blipFill>
        <p:spPr>
          <a:xfrm>
            <a:off x="9617926" y="6136307"/>
            <a:ext cx="2286000" cy="428625"/>
          </a:xfrm>
          <a:prstGeom prst="rect">
            <a:avLst/>
          </a:prstGeom>
        </p:spPr>
      </p:pic>
      <p:sp>
        <p:nvSpPr>
          <p:cNvPr id="9" name="TextBox 8"/>
          <p:cNvSpPr txBox="1"/>
          <p:nvPr/>
        </p:nvSpPr>
        <p:spPr>
          <a:xfrm>
            <a:off x="278780" y="150921"/>
            <a:ext cx="10389220" cy="830997"/>
          </a:xfrm>
          <a:prstGeom prst="rect">
            <a:avLst/>
          </a:prstGeom>
          <a:noFill/>
        </p:spPr>
        <p:txBody>
          <a:bodyPr wrap="square" rtlCol="0">
            <a:spAutoFit/>
          </a:bodyPr>
          <a:lstStyle/>
          <a:p>
            <a:r>
              <a:rPr lang="en-US" sz="4800" b="1" dirty="0" smtClean="0">
                <a:latin typeface="+mj-lt"/>
                <a:cs typeface="Times New Roman" panose="02020603050405020304" pitchFamily="18" charset="0"/>
              </a:rPr>
              <a:t>YOU GOT IT!</a:t>
            </a:r>
            <a:endParaRPr lang="en-US" sz="4800" b="1" dirty="0">
              <a:latin typeface="+mj-lt"/>
              <a:cs typeface="Times New Roman" panose="02020603050405020304" pitchFamily="18" charset="0"/>
            </a:endParaRPr>
          </a:p>
        </p:txBody>
      </p:sp>
    </p:spTree>
    <p:extLst>
      <p:ext uri="{BB962C8B-B14F-4D97-AF65-F5344CB8AC3E}">
        <p14:creationId xmlns:p14="http://schemas.microsoft.com/office/powerpoint/2010/main" val="439630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0506" y="1371600"/>
            <a:ext cx="5370991" cy="4700814"/>
          </a:xfrm>
          <a:prstGeom prst="rect">
            <a:avLst/>
          </a:prstGeom>
          <a:noFill/>
          <a:ln>
            <a:noFill/>
          </a:ln>
          <a:effectLst>
            <a:glow rad="38100">
              <a:schemeClr val="accent2">
                <a:satMod val="175000"/>
                <a:alpha val="40000"/>
              </a:schemeClr>
            </a:glow>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6903869" y="2530137"/>
            <a:ext cx="3080551" cy="2725445"/>
          </a:xfrm>
          <a:prstGeom prst="roundRect">
            <a:avLst/>
          </a:prstGeom>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a:t>Save it into your own filing system.</a:t>
            </a:r>
          </a:p>
        </p:txBody>
      </p:sp>
      <p:pic>
        <p:nvPicPr>
          <p:cNvPr id="6" name="Picture 5"/>
          <p:cNvPicPr>
            <a:picLocks noChangeAspect="1"/>
          </p:cNvPicPr>
          <p:nvPr/>
        </p:nvPicPr>
        <p:blipFill>
          <a:blip r:embed="rId3"/>
          <a:stretch>
            <a:fillRect/>
          </a:stretch>
        </p:blipFill>
        <p:spPr>
          <a:xfrm>
            <a:off x="9617926" y="6136307"/>
            <a:ext cx="2286000" cy="428625"/>
          </a:xfrm>
          <a:prstGeom prst="rect">
            <a:avLst/>
          </a:prstGeom>
        </p:spPr>
      </p:pic>
      <p:sp>
        <p:nvSpPr>
          <p:cNvPr id="7" name="TextBox 6"/>
          <p:cNvSpPr txBox="1"/>
          <p:nvPr/>
        </p:nvSpPr>
        <p:spPr>
          <a:xfrm>
            <a:off x="278780" y="150921"/>
            <a:ext cx="10389220" cy="830997"/>
          </a:xfrm>
          <a:prstGeom prst="rect">
            <a:avLst/>
          </a:prstGeom>
          <a:noFill/>
        </p:spPr>
        <p:txBody>
          <a:bodyPr wrap="square" rtlCol="0">
            <a:spAutoFit/>
          </a:bodyPr>
          <a:lstStyle/>
          <a:p>
            <a:r>
              <a:rPr lang="en-US" sz="4800" b="1" dirty="0" smtClean="0">
                <a:latin typeface="+mj-lt"/>
                <a:cs typeface="Times New Roman" panose="02020603050405020304" pitchFamily="18" charset="0"/>
              </a:rPr>
              <a:t>SAVE IT!</a:t>
            </a:r>
            <a:endParaRPr lang="en-US" sz="4800" b="1" dirty="0">
              <a:latin typeface="+mj-lt"/>
              <a:cs typeface="Times New Roman" panose="02020603050405020304" pitchFamily="18" charset="0"/>
            </a:endParaRPr>
          </a:p>
        </p:txBody>
      </p:sp>
    </p:spTree>
    <p:extLst>
      <p:ext uri="{BB962C8B-B14F-4D97-AF65-F5344CB8AC3E}">
        <p14:creationId xmlns:p14="http://schemas.microsoft.com/office/powerpoint/2010/main" val="2097496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0134" y="1800913"/>
            <a:ext cx="8551730" cy="415100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7484892" y="1753677"/>
            <a:ext cx="3080551" cy="759774"/>
          </a:xfrm>
          <a:prstGeom prst="roundRect">
            <a:avLst/>
          </a:prstGeom>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a:t>Save it As a document on your own Hard Drive</a:t>
            </a:r>
          </a:p>
        </p:txBody>
      </p:sp>
      <p:cxnSp>
        <p:nvCxnSpPr>
          <p:cNvPr id="4" name="Straight Arrow Connector 3"/>
          <p:cNvCxnSpPr/>
          <p:nvPr/>
        </p:nvCxnSpPr>
        <p:spPr>
          <a:xfrm flipH="1">
            <a:off x="3238499" y="2133564"/>
            <a:ext cx="4246392" cy="418300"/>
          </a:xfrm>
          <a:prstGeom prst="straightConnector1">
            <a:avLst/>
          </a:prstGeom>
          <a:ln w="76200">
            <a:tailEnd type="arrow"/>
          </a:ln>
        </p:spPr>
        <p:style>
          <a:lnRef idx="2">
            <a:schemeClr val="dk1"/>
          </a:lnRef>
          <a:fillRef idx="0">
            <a:schemeClr val="dk1"/>
          </a:fillRef>
          <a:effectRef idx="1">
            <a:schemeClr val="dk1"/>
          </a:effectRef>
          <a:fontRef idx="minor">
            <a:schemeClr val="tx1"/>
          </a:fontRef>
        </p:style>
      </p:cxnSp>
      <p:pic>
        <p:nvPicPr>
          <p:cNvPr id="9" name="Picture 8"/>
          <p:cNvPicPr>
            <a:picLocks noChangeAspect="1"/>
          </p:cNvPicPr>
          <p:nvPr/>
        </p:nvPicPr>
        <p:blipFill>
          <a:blip r:embed="rId3"/>
          <a:stretch>
            <a:fillRect/>
          </a:stretch>
        </p:blipFill>
        <p:spPr>
          <a:xfrm>
            <a:off x="9617926" y="6136307"/>
            <a:ext cx="2286000" cy="428625"/>
          </a:xfrm>
          <a:prstGeom prst="rect">
            <a:avLst/>
          </a:prstGeom>
        </p:spPr>
      </p:pic>
      <p:sp>
        <p:nvSpPr>
          <p:cNvPr id="10" name="TextBox 9"/>
          <p:cNvSpPr txBox="1"/>
          <p:nvPr/>
        </p:nvSpPr>
        <p:spPr>
          <a:xfrm>
            <a:off x="278780" y="150921"/>
            <a:ext cx="10389220" cy="830997"/>
          </a:xfrm>
          <a:prstGeom prst="rect">
            <a:avLst/>
          </a:prstGeom>
          <a:noFill/>
        </p:spPr>
        <p:txBody>
          <a:bodyPr wrap="square" rtlCol="0">
            <a:spAutoFit/>
          </a:bodyPr>
          <a:lstStyle/>
          <a:p>
            <a:r>
              <a:rPr lang="en-US" sz="4800" b="1" dirty="0" smtClean="0">
                <a:latin typeface="+mj-lt"/>
                <a:cs typeface="Times New Roman" panose="02020603050405020304" pitchFamily="18" charset="0"/>
              </a:rPr>
              <a:t>SAVE IT IN TWO PLACES FOR SAFETY</a:t>
            </a:r>
            <a:endParaRPr lang="en-US" sz="4800" b="1" dirty="0">
              <a:latin typeface="+mj-lt"/>
              <a:cs typeface="Times New Roman" panose="02020603050405020304" pitchFamily="18" charset="0"/>
            </a:endParaRPr>
          </a:p>
        </p:txBody>
      </p:sp>
    </p:spTree>
    <p:extLst>
      <p:ext uri="{BB962C8B-B14F-4D97-AF65-F5344CB8AC3E}">
        <p14:creationId xmlns:p14="http://schemas.microsoft.com/office/powerpoint/2010/main" val="302178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8D5DBB-55DF-5A4D-AAE9-2693D64C7F2D}"/>
              </a:ext>
            </a:extLst>
          </p:cNvPr>
          <p:cNvSpPr txBox="1"/>
          <p:nvPr/>
        </p:nvSpPr>
        <p:spPr>
          <a:xfrm>
            <a:off x="649705" y="184640"/>
            <a:ext cx="9980194" cy="769441"/>
          </a:xfrm>
          <a:prstGeom prst="rect">
            <a:avLst/>
          </a:prstGeom>
          <a:noFill/>
        </p:spPr>
        <p:txBody>
          <a:bodyPr wrap="square" rtlCol="0">
            <a:spAutoFit/>
          </a:bodyPr>
          <a:lstStyle/>
          <a:p>
            <a:r>
              <a:rPr lang="en-US" sz="4400" b="1" dirty="0">
                <a:latin typeface="Arial" panose="020B0604020202020204" pitchFamily="34" charset="0"/>
                <a:cs typeface="Arial" panose="020B0604020202020204" pitchFamily="34" charset="0"/>
              </a:rPr>
              <a:t>INCOME DISCLAIMER</a:t>
            </a:r>
          </a:p>
        </p:txBody>
      </p:sp>
      <p:sp>
        <p:nvSpPr>
          <p:cNvPr id="7" name="object 362"/>
          <p:cNvSpPr txBox="1">
            <a:spLocks/>
          </p:cNvSpPr>
          <p:nvPr/>
        </p:nvSpPr>
        <p:spPr>
          <a:xfrm>
            <a:off x="838200" y="2005541"/>
            <a:ext cx="10515600" cy="3202415"/>
          </a:xfrm>
          <a:prstGeom prst="rect">
            <a:avLst/>
          </a:prstGeom>
        </p:spPr>
        <p:txBody>
          <a:bodyPr vert="horz" wrap="square" lIns="0" tIns="99060" rIns="0" bIns="0" rtlCol="0">
            <a:spAutoFit/>
          </a:bodyPr>
          <a:lstStyle>
            <a:defPPr>
              <a:defRPr lang="en-US"/>
            </a:defPPr>
            <a:lvl1pPr marL="0" indent="-228600" algn="l" defTabSz="892820" rtl="0" eaLnBrk="1" latinLnBrk="0" hangingPunct="1">
              <a:lnSpc>
                <a:spcPct val="90000"/>
              </a:lnSpc>
              <a:spcBef>
                <a:spcPts val="1000"/>
              </a:spcBef>
              <a:buFont typeface="Arial" panose="020B0604020202020204" pitchFamily="34" charset="0"/>
              <a:buChar char="•"/>
              <a:defRPr sz="1758" kern="1200">
                <a:solidFill>
                  <a:schemeClr val="tx1"/>
                </a:solidFill>
                <a:latin typeface="+mn-lt"/>
                <a:ea typeface="+mn-ea"/>
                <a:cs typeface="+mn-cs"/>
              </a:defRPr>
            </a:lvl1pPr>
            <a:lvl2pPr marL="446410" indent="-228600" algn="l" defTabSz="892820" rtl="0" eaLnBrk="1" latinLnBrk="0" hangingPunct="1">
              <a:lnSpc>
                <a:spcPct val="90000"/>
              </a:lnSpc>
              <a:spcBef>
                <a:spcPts val="500"/>
              </a:spcBef>
              <a:buFont typeface="Arial" panose="020B0604020202020204" pitchFamily="34" charset="0"/>
              <a:buChar char="•"/>
              <a:defRPr sz="1758" kern="1200">
                <a:solidFill>
                  <a:schemeClr val="tx1"/>
                </a:solidFill>
                <a:latin typeface="+mn-lt"/>
                <a:ea typeface="+mn-ea"/>
                <a:cs typeface="+mn-cs"/>
              </a:defRPr>
            </a:lvl2pPr>
            <a:lvl3pPr marL="892820" indent="-228600" algn="l" defTabSz="892820" rtl="0" eaLnBrk="1" latinLnBrk="0" hangingPunct="1">
              <a:lnSpc>
                <a:spcPct val="90000"/>
              </a:lnSpc>
              <a:spcBef>
                <a:spcPts val="500"/>
              </a:spcBef>
              <a:buFont typeface="Arial" panose="020B0604020202020204" pitchFamily="34" charset="0"/>
              <a:buChar char="•"/>
              <a:defRPr sz="1758" kern="1200">
                <a:solidFill>
                  <a:schemeClr val="tx1"/>
                </a:solidFill>
                <a:latin typeface="+mn-lt"/>
                <a:ea typeface="+mn-ea"/>
                <a:cs typeface="+mn-cs"/>
              </a:defRPr>
            </a:lvl3pPr>
            <a:lvl4pPr marL="1339230" indent="-228600" algn="l" defTabSz="892820" rtl="0" eaLnBrk="1" latinLnBrk="0" hangingPunct="1">
              <a:lnSpc>
                <a:spcPct val="90000"/>
              </a:lnSpc>
              <a:spcBef>
                <a:spcPts val="500"/>
              </a:spcBef>
              <a:buFont typeface="Arial" panose="020B0604020202020204" pitchFamily="34" charset="0"/>
              <a:buChar char="•"/>
              <a:defRPr sz="1758" kern="1200">
                <a:solidFill>
                  <a:schemeClr val="tx1"/>
                </a:solidFill>
                <a:latin typeface="+mn-lt"/>
                <a:ea typeface="+mn-ea"/>
                <a:cs typeface="+mn-cs"/>
              </a:defRPr>
            </a:lvl4pPr>
            <a:lvl5pPr marL="1785640" indent="-228600" algn="l" defTabSz="892820" rtl="0" eaLnBrk="1" latinLnBrk="0" hangingPunct="1">
              <a:lnSpc>
                <a:spcPct val="90000"/>
              </a:lnSpc>
              <a:spcBef>
                <a:spcPts val="500"/>
              </a:spcBef>
              <a:buFont typeface="Arial" panose="020B0604020202020204" pitchFamily="34" charset="0"/>
              <a:buChar char="•"/>
              <a:defRPr sz="1758" kern="1200">
                <a:solidFill>
                  <a:schemeClr val="tx1"/>
                </a:solidFill>
                <a:latin typeface="+mn-lt"/>
                <a:ea typeface="+mn-ea"/>
                <a:cs typeface="+mn-cs"/>
              </a:defRPr>
            </a:lvl5pPr>
            <a:lvl6pPr marL="2232050" indent="-228600" algn="l" defTabSz="892820" rtl="0" eaLnBrk="1" latinLnBrk="0" hangingPunct="1">
              <a:lnSpc>
                <a:spcPct val="90000"/>
              </a:lnSpc>
              <a:spcBef>
                <a:spcPts val="500"/>
              </a:spcBef>
              <a:buFont typeface="Arial" panose="020B0604020202020204" pitchFamily="34" charset="0"/>
              <a:buChar char="•"/>
              <a:defRPr sz="1758" kern="1200">
                <a:solidFill>
                  <a:schemeClr val="tx1"/>
                </a:solidFill>
                <a:latin typeface="+mn-lt"/>
                <a:ea typeface="+mn-ea"/>
                <a:cs typeface="+mn-cs"/>
              </a:defRPr>
            </a:lvl6pPr>
            <a:lvl7pPr marL="2678460" indent="-228600" algn="l" defTabSz="892820" rtl="0" eaLnBrk="1" latinLnBrk="0" hangingPunct="1">
              <a:lnSpc>
                <a:spcPct val="90000"/>
              </a:lnSpc>
              <a:spcBef>
                <a:spcPts val="500"/>
              </a:spcBef>
              <a:buFont typeface="Arial" panose="020B0604020202020204" pitchFamily="34" charset="0"/>
              <a:buChar char="•"/>
              <a:defRPr sz="1758" kern="1200">
                <a:solidFill>
                  <a:schemeClr val="tx1"/>
                </a:solidFill>
                <a:latin typeface="+mn-lt"/>
                <a:ea typeface="+mn-ea"/>
                <a:cs typeface="+mn-cs"/>
              </a:defRPr>
            </a:lvl7pPr>
            <a:lvl8pPr marL="3124871" indent="-228600" algn="l" defTabSz="892820" rtl="0" eaLnBrk="1" latinLnBrk="0" hangingPunct="1">
              <a:lnSpc>
                <a:spcPct val="90000"/>
              </a:lnSpc>
              <a:spcBef>
                <a:spcPts val="500"/>
              </a:spcBef>
              <a:buFont typeface="Arial" panose="020B0604020202020204" pitchFamily="34" charset="0"/>
              <a:buChar char="•"/>
              <a:defRPr sz="1758" kern="1200">
                <a:solidFill>
                  <a:schemeClr val="tx1"/>
                </a:solidFill>
                <a:latin typeface="+mn-lt"/>
                <a:ea typeface="+mn-ea"/>
                <a:cs typeface="+mn-cs"/>
              </a:defRPr>
            </a:lvl8pPr>
            <a:lvl9pPr marL="3571281" indent="-228600" algn="l" defTabSz="892820" rtl="0" eaLnBrk="1" latinLnBrk="0" hangingPunct="1">
              <a:lnSpc>
                <a:spcPct val="90000"/>
              </a:lnSpc>
              <a:spcBef>
                <a:spcPts val="500"/>
              </a:spcBef>
              <a:buFont typeface="Arial" panose="020B0604020202020204" pitchFamily="34" charset="0"/>
              <a:buChar char="•"/>
              <a:defRPr sz="1758" kern="1200">
                <a:solidFill>
                  <a:schemeClr val="tx1"/>
                </a:solidFill>
                <a:latin typeface="+mn-lt"/>
                <a:ea typeface="+mn-ea"/>
                <a:cs typeface="+mn-cs"/>
              </a:defRPr>
            </a:lvl9pPr>
          </a:lstStyle>
          <a:p>
            <a:pPr indent="0">
              <a:spcBef>
                <a:spcPts val="780"/>
              </a:spcBef>
              <a:buFont typeface="Arial" panose="020B0604020202020204" pitchFamily="34" charset="0"/>
              <a:buNone/>
            </a:pPr>
            <a:r>
              <a:rPr lang="en-US" sz="2800" b="1" dirty="0">
                <a:solidFill>
                  <a:srgbClr val="009BD2"/>
                </a:solidFill>
                <a:latin typeface="Arial" panose="020B0604020202020204" pitchFamily="34" charset="0"/>
                <a:cs typeface="Arial" panose="020B0604020202020204" pitchFamily="34" charset="0"/>
              </a:rPr>
              <a:t>Disclaimer</a:t>
            </a:r>
            <a:r>
              <a:rPr lang="en-US" sz="2800" b="1" dirty="0">
                <a:solidFill>
                  <a:srgbClr val="96BC33"/>
                </a:solidFill>
                <a:latin typeface="Arial" panose="020B0604020202020204" pitchFamily="34" charset="0"/>
                <a:cs typeface="Arial" panose="020B0604020202020204" pitchFamily="34" charset="0"/>
              </a:rPr>
              <a:t/>
            </a:r>
            <a:br>
              <a:rPr lang="en-US" sz="2800" b="1" dirty="0">
                <a:solidFill>
                  <a:srgbClr val="96BC33"/>
                </a:solidFill>
                <a:latin typeface="Arial" panose="020B0604020202020204" pitchFamily="34" charset="0"/>
                <a:cs typeface="Arial" panose="020B0604020202020204" pitchFamily="34" charset="0"/>
              </a:rPr>
            </a:br>
            <a:endParaRPr lang="en-US" sz="2800" b="1" dirty="0">
              <a:latin typeface="Arial" panose="020B0604020202020204" pitchFamily="34" charset="0"/>
              <a:cs typeface="Arial" panose="020B0604020202020204" pitchFamily="34" charset="0"/>
            </a:endParaRPr>
          </a:p>
          <a:p>
            <a:pPr marR="3810" indent="0">
              <a:spcBef>
                <a:spcPts val="15"/>
              </a:spcBef>
              <a:buFont typeface="Arial" panose="020B0604020202020204" pitchFamily="34" charset="0"/>
              <a:buNone/>
            </a:pPr>
            <a:r>
              <a:rPr lang="en-US" sz="2400" dirty="0">
                <a:solidFill>
                  <a:srgbClr val="008E80"/>
                </a:solidFill>
                <a:latin typeface="Arial" panose="020B0604020202020204" pitchFamily="34" charset="0"/>
                <a:cs typeface="Arial" panose="020B0604020202020204" pitchFamily="34" charset="0"/>
              </a:rPr>
              <a:t>Building a business takes time and a lot of </a:t>
            </a:r>
            <a:r>
              <a:rPr lang="en-US" sz="2400" spc="-8" dirty="0">
                <a:solidFill>
                  <a:srgbClr val="008E80"/>
                </a:solidFill>
                <a:latin typeface="Arial" panose="020B0604020202020204" pitchFamily="34" charset="0"/>
                <a:cs typeface="Arial" panose="020B0604020202020204" pitchFamily="34" charset="0"/>
              </a:rPr>
              <a:t>hard </a:t>
            </a:r>
            <a:r>
              <a:rPr lang="en-US" sz="2400" dirty="0">
                <a:solidFill>
                  <a:srgbClr val="008E80"/>
                </a:solidFill>
                <a:latin typeface="Arial" panose="020B0604020202020204" pitchFamily="34" charset="0"/>
                <a:cs typeface="Arial" panose="020B0604020202020204" pitchFamily="34" charset="0"/>
              </a:rPr>
              <a:t>work. All</a:t>
            </a:r>
            <a:r>
              <a:rPr lang="en-US" sz="2400" spc="-60" dirty="0">
                <a:solidFill>
                  <a:srgbClr val="008E80"/>
                </a:solidFill>
                <a:latin typeface="Arial" panose="020B0604020202020204" pitchFamily="34" charset="0"/>
                <a:cs typeface="Arial" panose="020B0604020202020204" pitchFamily="34" charset="0"/>
              </a:rPr>
              <a:t> </a:t>
            </a:r>
            <a:r>
              <a:rPr lang="en-US" sz="2400" dirty="0">
                <a:solidFill>
                  <a:srgbClr val="008E80"/>
                </a:solidFill>
                <a:latin typeface="Arial" panose="020B0604020202020204" pitchFamily="34" charset="0"/>
                <a:cs typeface="Arial" panose="020B0604020202020204" pitchFamily="34" charset="0"/>
              </a:rPr>
              <a:t>commissions and bonuses </a:t>
            </a:r>
            <a:r>
              <a:rPr lang="en-US" sz="2400" spc="-8" dirty="0">
                <a:solidFill>
                  <a:srgbClr val="008E80"/>
                </a:solidFill>
                <a:latin typeface="Arial" panose="020B0604020202020204" pitchFamily="34" charset="0"/>
                <a:cs typeface="Arial" panose="020B0604020202020204" pitchFamily="34" charset="0"/>
              </a:rPr>
              <a:t>are </a:t>
            </a:r>
            <a:r>
              <a:rPr lang="en-US" sz="2400" dirty="0">
                <a:solidFill>
                  <a:srgbClr val="008E80"/>
                </a:solidFill>
                <a:latin typeface="Arial" panose="020B0604020202020204" pitchFamily="34" charset="0"/>
                <a:cs typeface="Arial" panose="020B0604020202020204" pitchFamily="34" charset="0"/>
              </a:rPr>
              <a:t>earned </a:t>
            </a:r>
            <a:r>
              <a:rPr lang="en-US" sz="2400" spc="-4" dirty="0">
                <a:solidFill>
                  <a:srgbClr val="008E80"/>
                </a:solidFill>
                <a:latin typeface="Arial" panose="020B0604020202020204" pitchFamily="34" charset="0"/>
                <a:cs typeface="Arial" panose="020B0604020202020204" pitchFamily="34" charset="0"/>
              </a:rPr>
              <a:t>through </a:t>
            </a:r>
            <a:r>
              <a:rPr lang="en-US" sz="2400" dirty="0">
                <a:solidFill>
                  <a:srgbClr val="008E80"/>
                </a:solidFill>
                <a:latin typeface="Arial" panose="020B0604020202020204" pitchFamily="34" charset="0"/>
                <a:cs typeface="Arial" panose="020B0604020202020204" pitchFamily="34" charset="0"/>
              </a:rPr>
              <a:t>the sale of Mannatech</a:t>
            </a:r>
            <a:r>
              <a:rPr lang="en-US" sz="2400" spc="-15" dirty="0">
                <a:solidFill>
                  <a:srgbClr val="008E80"/>
                </a:solidFill>
                <a:latin typeface="Arial" panose="020B0604020202020204" pitchFamily="34" charset="0"/>
                <a:cs typeface="Arial" panose="020B0604020202020204" pitchFamily="34" charset="0"/>
              </a:rPr>
              <a:t> </a:t>
            </a:r>
            <a:r>
              <a:rPr lang="en-US" sz="2400" spc="-4" dirty="0">
                <a:solidFill>
                  <a:srgbClr val="008E80"/>
                </a:solidFill>
                <a:latin typeface="Arial" panose="020B0604020202020204" pitchFamily="34" charset="0"/>
                <a:cs typeface="Arial" panose="020B0604020202020204" pitchFamily="34" charset="0"/>
              </a:rPr>
              <a:t>products. </a:t>
            </a:r>
            <a:r>
              <a:rPr lang="en-US" sz="2400" dirty="0">
                <a:solidFill>
                  <a:srgbClr val="008E80"/>
                </a:solidFill>
                <a:latin typeface="Arial" panose="020B0604020202020204" pitchFamily="34" charset="0"/>
                <a:cs typeface="Arial" panose="020B0604020202020204" pitchFamily="34" charset="0"/>
              </a:rPr>
              <a:t>Mannatech does not guarantee the amount of income or</a:t>
            </a:r>
            <a:r>
              <a:rPr lang="en-US" sz="2400" spc="-45" dirty="0">
                <a:solidFill>
                  <a:srgbClr val="008E80"/>
                </a:solidFill>
                <a:latin typeface="Arial" panose="020B0604020202020204" pitchFamily="34" charset="0"/>
                <a:cs typeface="Arial" panose="020B0604020202020204" pitchFamily="34" charset="0"/>
              </a:rPr>
              <a:t> </a:t>
            </a:r>
            <a:r>
              <a:rPr lang="en-US" sz="2400" dirty="0">
                <a:solidFill>
                  <a:srgbClr val="008E80"/>
                </a:solidFill>
                <a:latin typeface="Arial" panose="020B0604020202020204" pitchFamily="34" charset="0"/>
                <a:cs typeface="Arial" panose="020B0604020202020204" pitchFamily="34" charset="0"/>
              </a:rPr>
              <a:t>incentive r</a:t>
            </a:r>
            <a:r>
              <a:rPr lang="en-US" sz="2400" spc="-8" dirty="0">
                <a:solidFill>
                  <a:srgbClr val="008E80"/>
                </a:solidFill>
                <a:latin typeface="Arial" panose="020B0604020202020204" pitchFamily="34" charset="0"/>
                <a:cs typeface="Arial" panose="020B0604020202020204" pitchFamily="34" charset="0"/>
              </a:rPr>
              <a:t>ewards, </a:t>
            </a:r>
            <a:r>
              <a:rPr lang="en-US" sz="2400" dirty="0">
                <a:solidFill>
                  <a:srgbClr val="008E80"/>
                </a:solidFill>
                <a:latin typeface="Arial" panose="020B0604020202020204" pitchFamily="34" charset="0"/>
                <a:cs typeface="Arial" panose="020B0604020202020204" pitchFamily="34" charset="0"/>
              </a:rPr>
              <a:t>if </a:t>
            </a:r>
            <a:r>
              <a:rPr lang="en-US" sz="2400" spc="-30" dirty="0">
                <a:solidFill>
                  <a:srgbClr val="008E80"/>
                </a:solidFill>
                <a:latin typeface="Arial" panose="020B0604020202020204" pitchFamily="34" charset="0"/>
                <a:cs typeface="Arial" panose="020B0604020202020204" pitchFamily="34" charset="0"/>
              </a:rPr>
              <a:t>any, </a:t>
            </a:r>
            <a:r>
              <a:rPr lang="en-US" sz="2400" dirty="0">
                <a:solidFill>
                  <a:srgbClr val="008E80"/>
                </a:solidFill>
                <a:latin typeface="Arial" panose="020B0604020202020204" pitchFamily="34" charset="0"/>
                <a:cs typeface="Arial" panose="020B0604020202020204" pitchFamily="34" charset="0"/>
              </a:rPr>
              <a:t>that an Associate participating in the Mannatech business will generate. As with any business, each </a:t>
            </a:r>
            <a:r>
              <a:rPr lang="en-US" sz="2400" spc="-11" dirty="0">
                <a:solidFill>
                  <a:srgbClr val="008E80"/>
                </a:solidFill>
                <a:latin typeface="Arial" panose="020B0604020202020204" pitchFamily="34" charset="0"/>
                <a:cs typeface="Arial" panose="020B0604020202020204" pitchFamily="34" charset="0"/>
              </a:rPr>
              <a:t>Associate’s </a:t>
            </a:r>
            <a:r>
              <a:rPr lang="en-US" sz="2400" dirty="0">
                <a:solidFill>
                  <a:srgbClr val="008E80"/>
                </a:solidFill>
                <a:latin typeface="Arial" panose="020B0604020202020204" pitchFamily="34" charset="0"/>
                <a:cs typeface="Arial" panose="020B0604020202020204" pitchFamily="34" charset="0"/>
              </a:rPr>
              <a:t>business </a:t>
            </a:r>
            <a:r>
              <a:rPr lang="en-US" sz="2400" spc="-4" dirty="0">
                <a:solidFill>
                  <a:srgbClr val="008E80"/>
                </a:solidFill>
                <a:latin typeface="Arial" panose="020B0604020202020204" pitchFamily="34" charset="0"/>
                <a:cs typeface="Arial" panose="020B0604020202020204" pitchFamily="34" charset="0"/>
              </a:rPr>
              <a:t>results </a:t>
            </a:r>
            <a:r>
              <a:rPr lang="en-US" sz="2400" dirty="0">
                <a:solidFill>
                  <a:srgbClr val="008E80"/>
                </a:solidFill>
                <a:latin typeface="Arial" panose="020B0604020202020204" pitchFamily="34" charset="0"/>
                <a:cs typeface="Arial" panose="020B0604020202020204" pitchFamily="34" charset="0"/>
              </a:rPr>
              <a:t>may vary and will be based on, among other</a:t>
            </a:r>
            <a:r>
              <a:rPr lang="en-US" sz="2400" spc="-68" dirty="0">
                <a:solidFill>
                  <a:srgbClr val="008E80"/>
                </a:solidFill>
                <a:latin typeface="Arial" panose="020B0604020202020204" pitchFamily="34" charset="0"/>
                <a:cs typeface="Arial" panose="020B0604020202020204" pitchFamily="34" charset="0"/>
              </a:rPr>
              <a:t> </a:t>
            </a:r>
            <a:r>
              <a:rPr lang="en-US" sz="2400" dirty="0">
                <a:solidFill>
                  <a:srgbClr val="008E80"/>
                </a:solidFill>
                <a:latin typeface="Arial" panose="020B0604020202020204" pitchFamily="34" charset="0"/>
                <a:cs typeface="Arial" panose="020B0604020202020204" pitchFamily="34" charset="0"/>
              </a:rPr>
              <a:t>factors, the </a:t>
            </a:r>
            <a:r>
              <a:rPr lang="en-US" sz="2400" spc="-11" dirty="0">
                <a:solidFill>
                  <a:srgbClr val="008E80"/>
                </a:solidFill>
                <a:latin typeface="Arial" panose="020B0604020202020204" pitchFamily="34" charset="0"/>
                <a:cs typeface="Arial" panose="020B0604020202020204" pitchFamily="34" charset="0"/>
              </a:rPr>
              <a:t>Associate’s </a:t>
            </a:r>
            <a:r>
              <a:rPr lang="en-US" sz="2400" spc="-4" dirty="0">
                <a:solidFill>
                  <a:srgbClr val="008E80"/>
                </a:solidFill>
                <a:latin typeface="Arial" panose="020B0604020202020204" pitchFamily="34" charset="0"/>
                <a:cs typeface="Arial" panose="020B0604020202020204" pitchFamily="34" charset="0"/>
              </a:rPr>
              <a:t>effort </a:t>
            </a:r>
            <a:r>
              <a:rPr lang="en-US" sz="2400" dirty="0">
                <a:solidFill>
                  <a:srgbClr val="008E80"/>
                </a:solidFill>
                <a:latin typeface="Arial" panose="020B0604020202020204" pitchFamily="34" charset="0"/>
                <a:cs typeface="Arial" panose="020B0604020202020204" pitchFamily="34" charset="0"/>
              </a:rPr>
              <a:t>and skill, the customer base available to him</a:t>
            </a:r>
            <a:r>
              <a:rPr lang="en-US" sz="2400" spc="-26" dirty="0">
                <a:solidFill>
                  <a:srgbClr val="008E80"/>
                </a:solidFill>
                <a:latin typeface="Arial" panose="020B0604020202020204" pitchFamily="34" charset="0"/>
                <a:cs typeface="Arial" panose="020B0604020202020204" pitchFamily="34" charset="0"/>
              </a:rPr>
              <a:t> </a:t>
            </a:r>
            <a:r>
              <a:rPr lang="en-US" sz="2400" dirty="0">
                <a:solidFill>
                  <a:srgbClr val="008E80"/>
                </a:solidFill>
                <a:latin typeface="Arial" panose="020B0604020202020204" pitchFamily="34" charset="0"/>
                <a:cs typeface="Arial" panose="020B0604020202020204" pitchFamily="34" charset="0"/>
              </a:rPr>
              <a:t>or </a:t>
            </a:r>
            <a:r>
              <a:rPr lang="en-US" sz="2400" spc="-30" dirty="0">
                <a:solidFill>
                  <a:srgbClr val="008E80"/>
                </a:solidFill>
                <a:latin typeface="Arial" panose="020B0604020202020204" pitchFamily="34" charset="0"/>
                <a:cs typeface="Arial" panose="020B0604020202020204" pitchFamily="34" charset="0"/>
              </a:rPr>
              <a:t>her, </a:t>
            </a:r>
            <a:r>
              <a:rPr lang="en-US" sz="2400" dirty="0">
                <a:solidFill>
                  <a:srgbClr val="008E80"/>
                </a:solidFill>
                <a:latin typeface="Arial" panose="020B0604020202020204" pitchFamily="34" charset="0"/>
                <a:cs typeface="Arial" panose="020B0604020202020204" pitchFamily="34" charset="0"/>
              </a:rPr>
              <a:t>and the time devoted to the</a:t>
            </a:r>
            <a:r>
              <a:rPr lang="en-US" sz="2400" spc="19" dirty="0">
                <a:solidFill>
                  <a:srgbClr val="008E80"/>
                </a:solidFill>
                <a:latin typeface="Arial" panose="020B0604020202020204" pitchFamily="34" charset="0"/>
                <a:cs typeface="Arial" panose="020B0604020202020204" pitchFamily="34" charset="0"/>
              </a:rPr>
              <a:t> </a:t>
            </a:r>
            <a:r>
              <a:rPr lang="en-US" sz="2400" dirty="0">
                <a:solidFill>
                  <a:srgbClr val="008E80"/>
                </a:solidFill>
                <a:latin typeface="Arial" panose="020B0604020202020204" pitchFamily="34" charset="0"/>
                <a:cs typeface="Arial" panose="020B0604020202020204" pitchFamily="34" charset="0"/>
              </a:rPr>
              <a:t>business</a:t>
            </a:r>
            <a:r>
              <a:rPr lang="en-US" sz="2400" b="1" dirty="0">
                <a:solidFill>
                  <a:srgbClr val="008E80"/>
                </a:solidFill>
                <a:latin typeface="Arial" panose="020B0604020202020204" pitchFamily="34" charset="0"/>
                <a:cs typeface="Arial" panose="020B0604020202020204" pitchFamily="34" charset="0"/>
              </a:rPr>
              <a:t>.</a:t>
            </a:r>
          </a:p>
        </p:txBody>
      </p:sp>
      <p:sp>
        <p:nvSpPr>
          <p:cNvPr id="8" name="object 378"/>
          <p:cNvSpPr txBox="1"/>
          <p:nvPr/>
        </p:nvSpPr>
        <p:spPr>
          <a:xfrm>
            <a:off x="649705" y="6056495"/>
            <a:ext cx="8019821" cy="569387"/>
          </a:xfrm>
          <a:prstGeom prst="rect">
            <a:avLst/>
          </a:prstGeom>
        </p:spPr>
        <p:txBody>
          <a:bodyPr vert="horz" wrap="square" lIns="0" tIns="15240" rIns="0" bIns="0" rtlCol="0">
            <a:spAutoFit/>
          </a:bodyPr>
          <a:lstStyle>
            <a:defPPr>
              <a:defRPr lang="en-US"/>
            </a:defPPr>
            <a:lvl1pPr marL="0" algn="l" defTabSz="892820" rtl="0" eaLnBrk="1" latinLnBrk="0" hangingPunct="1">
              <a:defRPr sz="1758" kern="1200">
                <a:solidFill>
                  <a:schemeClr val="tx1"/>
                </a:solidFill>
                <a:latin typeface="+mn-lt"/>
                <a:ea typeface="+mn-ea"/>
                <a:cs typeface="+mn-cs"/>
              </a:defRPr>
            </a:lvl1pPr>
            <a:lvl2pPr marL="446410" algn="l" defTabSz="892820" rtl="0" eaLnBrk="1" latinLnBrk="0" hangingPunct="1">
              <a:defRPr sz="1758" kern="1200">
                <a:solidFill>
                  <a:schemeClr val="tx1"/>
                </a:solidFill>
                <a:latin typeface="+mn-lt"/>
                <a:ea typeface="+mn-ea"/>
                <a:cs typeface="+mn-cs"/>
              </a:defRPr>
            </a:lvl2pPr>
            <a:lvl3pPr marL="892820" algn="l" defTabSz="892820" rtl="0" eaLnBrk="1" latinLnBrk="0" hangingPunct="1">
              <a:defRPr sz="1758" kern="1200">
                <a:solidFill>
                  <a:schemeClr val="tx1"/>
                </a:solidFill>
                <a:latin typeface="+mn-lt"/>
                <a:ea typeface="+mn-ea"/>
                <a:cs typeface="+mn-cs"/>
              </a:defRPr>
            </a:lvl3pPr>
            <a:lvl4pPr marL="1339230" algn="l" defTabSz="892820" rtl="0" eaLnBrk="1" latinLnBrk="0" hangingPunct="1">
              <a:defRPr sz="1758" kern="1200">
                <a:solidFill>
                  <a:schemeClr val="tx1"/>
                </a:solidFill>
                <a:latin typeface="+mn-lt"/>
                <a:ea typeface="+mn-ea"/>
                <a:cs typeface="+mn-cs"/>
              </a:defRPr>
            </a:lvl4pPr>
            <a:lvl5pPr marL="1785640" algn="l" defTabSz="892820" rtl="0" eaLnBrk="1" latinLnBrk="0" hangingPunct="1">
              <a:defRPr sz="1758" kern="1200">
                <a:solidFill>
                  <a:schemeClr val="tx1"/>
                </a:solidFill>
                <a:latin typeface="+mn-lt"/>
                <a:ea typeface="+mn-ea"/>
                <a:cs typeface="+mn-cs"/>
              </a:defRPr>
            </a:lvl5pPr>
            <a:lvl6pPr marL="2232050" algn="l" defTabSz="892820" rtl="0" eaLnBrk="1" latinLnBrk="0" hangingPunct="1">
              <a:defRPr sz="1758" kern="1200">
                <a:solidFill>
                  <a:schemeClr val="tx1"/>
                </a:solidFill>
                <a:latin typeface="+mn-lt"/>
                <a:ea typeface="+mn-ea"/>
                <a:cs typeface="+mn-cs"/>
              </a:defRPr>
            </a:lvl6pPr>
            <a:lvl7pPr marL="2678460" algn="l" defTabSz="892820" rtl="0" eaLnBrk="1" latinLnBrk="0" hangingPunct="1">
              <a:defRPr sz="1758" kern="1200">
                <a:solidFill>
                  <a:schemeClr val="tx1"/>
                </a:solidFill>
                <a:latin typeface="+mn-lt"/>
                <a:ea typeface="+mn-ea"/>
                <a:cs typeface="+mn-cs"/>
              </a:defRPr>
            </a:lvl7pPr>
            <a:lvl8pPr marL="3124871" algn="l" defTabSz="892820" rtl="0" eaLnBrk="1" latinLnBrk="0" hangingPunct="1">
              <a:defRPr sz="1758" kern="1200">
                <a:solidFill>
                  <a:schemeClr val="tx1"/>
                </a:solidFill>
                <a:latin typeface="+mn-lt"/>
                <a:ea typeface="+mn-ea"/>
                <a:cs typeface="+mn-cs"/>
              </a:defRPr>
            </a:lvl8pPr>
            <a:lvl9pPr marL="3571281" algn="l" defTabSz="892820" rtl="0" eaLnBrk="1" latinLnBrk="0" hangingPunct="1">
              <a:defRPr sz="1758" kern="1200">
                <a:solidFill>
                  <a:schemeClr val="tx1"/>
                </a:solidFill>
                <a:latin typeface="+mn-lt"/>
                <a:ea typeface="+mn-ea"/>
                <a:cs typeface="+mn-cs"/>
              </a:defRPr>
            </a:lvl9pPr>
          </a:lstStyle>
          <a:p>
            <a:pPr marL="9525" marR="3810">
              <a:spcBef>
                <a:spcPts val="120"/>
              </a:spcBef>
            </a:pPr>
            <a:r>
              <a:rPr sz="1200" spc="-15" dirty="0">
                <a:solidFill>
                  <a:schemeClr val="bg2">
                    <a:lumMod val="10000"/>
                  </a:schemeClr>
                </a:solidFill>
                <a:latin typeface="+mj-lt"/>
                <a:cs typeface="Avenir"/>
              </a:rPr>
              <a:t>The</a:t>
            </a:r>
            <a:r>
              <a:rPr sz="1200" spc="-26" dirty="0">
                <a:solidFill>
                  <a:schemeClr val="bg2">
                    <a:lumMod val="10000"/>
                  </a:schemeClr>
                </a:solidFill>
                <a:latin typeface="+mj-lt"/>
                <a:cs typeface="Avenir"/>
              </a:rPr>
              <a:t> </a:t>
            </a:r>
            <a:r>
              <a:rPr sz="1200" spc="-15" dirty="0">
                <a:solidFill>
                  <a:schemeClr val="bg2">
                    <a:lumMod val="10000"/>
                  </a:schemeClr>
                </a:solidFill>
                <a:latin typeface="+mj-lt"/>
                <a:cs typeface="Avenir"/>
              </a:rPr>
              <a:t>earnings</a:t>
            </a:r>
            <a:r>
              <a:rPr sz="1200" spc="-26" dirty="0">
                <a:solidFill>
                  <a:schemeClr val="bg2">
                    <a:lumMod val="10000"/>
                  </a:schemeClr>
                </a:solidFill>
                <a:latin typeface="+mj-lt"/>
                <a:cs typeface="Avenir"/>
              </a:rPr>
              <a:t> </a:t>
            </a:r>
            <a:r>
              <a:rPr sz="1200" spc="-11" dirty="0">
                <a:solidFill>
                  <a:schemeClr val="bg2">
                    <a:lumMod val="10000"/>
                  </a:schemeClr>
                </a:solidFill>
                <a:latin typeface="+mj-lt"/>
                <a:cs typeface="Avenir"/>
              </a:rPr>
              <a:t>or</a:t>
            </a:r>
            <a:r>
              <a:rPr sz="1200" spc="-23" dirty="0">
                <a:solidFill>
                  <a:schemeClr val="bg2">
                    <a:lumMod val="10000"/>
                  </a:schemeClr>
                </a:solidFill>
                <a:latin typeface="+mj-lt"/>
                <a:cs typeface="Avenir"/>
              </a:rPr>
              <a:t> </a:t>
            </a:r>
            <a:r>
              <a:rPr sz="1200" spc="-15" dirty="0">
                <a:solidFill>
                  <a:schemeClr val="bg2">
                    <a:lumMod val="10000"/>
                  </a:schemeClr>
                </a:solidFill>
                <a:latin typeface="+mj-lt"/>
                <a:cs typeface="Avenir"/>
              </a:rPr>
              <a:t>lifestyle</a:t>
            </a:r>
            <a:r>
              <a:rPr sz="1200" spc="-26" dirty="0">
                <a:solidFill>
                  <a:schemeClr val="bg2">
                    <a:lumMod val="10000"/>
                  </a:schemeClr>
                </a:solidFill>
                <a:latin typeface="+mj-lt"/>
                <a:cs typeface="Avenir"/>
              </a:rPr>
              <a:t> </a:t>
            </a:r>
            <a:r>
              <a:rPr sz="1200" spc="-15" dirty="0">
                <a:solidFill>
                  <a:schemeClr val="bg2">
                    <a:lumMod val="10000"/>
                  </a:schemeClr>
                </a:solidFill>
                <a:latin typeface="+mj-lt"/>
                <a:cs typeface="Avenir"/>
              </a:rPr>
              <a:t>indicated</a:t>
            </a:r>
            <a:r>
              <a:rPr sz="1200" spc="-26" dirty="0">
                <a:solidFill>
                  <a:schemeClr val="bg2">
                    <a:lumMod val="10000"/>
                  </a:schemeClr>
                </a:solidFill>
                <a:latin typeface="+mj-lt"/>
                <a:cs typeface="Avenir"/>
              </a:rPr>
              <a:t> </a:t>
            </a:r>
            <a:r>
              <a:rPr sz="1200" spc="-19" dirty="0">
                <a:solidFill>
                  <a:schemeClr val="bg2">
                    <a:lumMod val="10000"/>
                  </a:schemeClr>
                </a:solidFill>
                <a:latin typeface="+mj-lt"/>
                <a:cs typeface="Avenir"/>
              </a:rPr>
              <a:t>are</a:t>
            </a:r>
            <a:r>
              <a:rPr sz="1200" spc="-23" dirty="0">
                <a:solidFill>
                  <a:schemeClr val="bg2">
                    <a:lumMod val="10000"/>
                  </a:schemeClr>
                </a:solidFill>
                <a:latin typeface="+mj-lt"/>
                <a:cs typeface="Avenir"/>
              </a:rPr>
              <a:t> </a:t>
            </a:r>
            <a:r>
              <a:rPr sz="1200" spc="-15" dirty="0">
                <a:solidFill>
                  <a:schemeClr val="bg2">
                    <a:lumMod val="10000"/>
                  </a:schemeClr>
                </a:solidFill>
                <a:latin typeface="+mj-lt"/>
                <a:cs typeface="Avenir"/>
              </a:rPr>
              <a:t>not</a:t>
            </a:r>
            <a:r>
              <a:rPr sz="1200" spc="-26" dirty="0">
                <a:solidFill>
                  <a:schemeClr val="bg2">
                    <a:lumMod val="10000"/>
                  </a:schemeClr>
                </a:solidFill>
                <a:latin typeface="+mj-lt"/>
                <a:cs typeface="Avenir"/>
              </a:rPr>
              <a:t> </a:t>
            </a:r>
            <a:r>
              <a:rPr sz="1200" spc="-15" dirty="0">
                <a:solidFill>
                  <a:schemeClr val="bg2">
                    <a:lumMod val="10000"/>
                  </a:schemeClr>
                </a:solidFill>
                <a:latin typeface="+mj-lt"/>
                <a:cs typeface="Avenir"/>
              </a:rPr>
              <a:t>necessarily</a:t>
            </a:r>
            <a:r>
              <a:rPr sz="1200" spc="-26" dirty="0">
                <a:solidFill>
                  <a:schemeClr val="bg2">
                    <a:lumMod val="10000"/>
                  </a:schemeClr>
                </a:solidFill>
                <a:latin typeface="+mj-lt"/>
                <a:cs typeface="Avenir"/>
              </a:rPr>
              <a:t> </a:t>
            </a:r>
            <a:r>
              <a:rPr sz="1200" spc="-19" dirty="0">
                <a:solidFill>
                  <a:schemeClr val="bg2">
                    <a:lumMod val="10000"/>
                  </a:schemeClr>
                </a:solidFill>
                <a:latin typeface="+mj-lt"/>
                <a:cs typeface="Avenir"/>
              </a:rPr>
              <a:t>representative</a:t>
            </a:r>
            <a:r>
              <a:rPr sz="1200" spc="-23" dirty="0">
                <a:solidFill>
                  <a:schemeClr val="bg2">
                    <a:lumMod val="10000"/>
                  </a:schemeClr>
                </a:solidFill>
                <a:latin typeface="+mj-lt"/>
                <a:cs typeface="Avenir"/>
              </a:rPr>
              <a:t> </a:t>
            </a:r>
            <a:r>
              <a:rPr sz="1200" spc="-11" dirty="0">
                <a:solidFill>
                  <a:schemeClr val="bg2">
                    <a:lumMod val="10000"/>
                  </a:schemeClr>
                </a:solidFill>
                <a:latin typeface="+mj-lt"/>
                <a:cs typeface="Avenir"/>
              </a:rPr>
              <a:t>of</a:t>
            </a:r>
            <a:r>
              <a:rPr sz="1200" spc="-26" dirty="0">
                <a:solidFill>
                  <a:schemeClr val="bg2">
                    <a:lumMod val="10000"/>
                  </a:schemeClr>
                </a:solidFill>
                <a:latin typeface="+mj-lt"/>
                <a:cs typeface="Avenir"/>
              </a:rPr>
              <a:t> </a:t>
            </a:r>
            <a:r>
              <a:rPr sz="1200" spc="-15" dirty="0">
                <a:solidFill>
                  <a:schemeClr val="bg2">
                    <a:lumMod val="10000"/>
                  </a:schemeClr>
                </a:solidFill>
                <a:latin typeface="+mj-lt"/>
                <a:cs typeface="Avenir"/>
              </a:rPr>
              <a:t>what</a:t>
            </a:r>
            <a:r>
              <a:rPr sz="1200" spc="-23" dirty="0">
                <a:solidFill>
                  <a:schemeClr val="bg2">
                    <a:lumMod val="10000"/>
                  </a:schemeClr>
                </a:solidFill>
                <a:latin typeface="+mj-lt"/>
                <a:cs typeface="Avenir"/>
              </a:rPr>
              <a:t> </a:t>
            </a:r>
            <a:r>
              <a:rPr sz="1200" spc="-15" dirty="0">
                <a:solidFill>
                  <a:schemeClr val="bg2">
                    <a:lumMod val="10000"/>
                  </a:schemeClr>
                </a:solidFill>
                <a:latin typeface="+mj-lt"/>
                <a:cs typeface="Avenir"/>
              </a:rPr>
              <a:t>you</a:t>
            </a:r>
            <a:r>
              <a:rPr sz="1200" spc="-26" dirty="0">
                <a:solidFill>
                  <a:schemeClr val="bg2">
                    <a:lumMod val="10000"/>
                  </a:schemeClr>
                </a:solidFill>
                <a:latin typeface="+mj-lt"/>
                <a:cs typeface="Avenir"/>
              </a:rPr>
              <a:t> </a:t>
            </a:r>
            <a:r>
              <a:rPr sz="1200" spc="-15" dirty="0">
                <a:solidFill>
                  <a:schemeClr val="bg2">
                    <a:lumMod val="10000"/>
                  </a:schemeClr>
                </a:solidFill>
                <a:latin typeface="+mj-lt"/>
                <a:cs typeface="Avenir"/>
              </a:rPr>
              <a:t>may</a:t>
            </a:r>
            <a:r>
              <a:rPr sz="1200" spc="-26" dirty="0">
                <a:solidFill>
                  <a:schemeClr val="bg2">
                    <a:lumMod val="10000"/>
                  </a:schemeClr>
                </a:solidFill>
                <a:latin typeface="+mj-lt"/>
                <a:cs typeface="Avenir"/>
              </a:rPr>
              <a:t> </a:t>
            </a:r>
            <a:r>
              <a:rPr sz="1200" spc="-15" dirty="0">
                <a:solidFill>
                  <a:schemeClr val="bg2">
                    <a:lumMod val="10000"/>
                  </a:schemeClr>
                </a:solidFill>
                <a:latin typeface="+mj-lt"/>
                <a:cs typeface="Avenir"/>
              </a:rPr>
              <a:t>earn</a:t>
            </a:r>
            <a:r>
              <a:rPr sz="1200" spc="-23" dirty="0">
                <a:solidFill>
                  <a:schemeClr val="bg2">
                    <a:lumMod val="10000"/>
                  </a:schemeClr>
                </a:solidFill>
                <a:latin typeface="+mj-lt"/>
                <a:cs typeface="Avenir"/>
              </a:rPr>
              <a:t> </a:t>
            </a:r>
            <a:r>
              <a:rPr sz="1200" spc="-11" dirty="0">
                <a:solidFill>
                  <a:schemeClr val="bg2">
                    <a:lumMod val="10000"/>
                  </a:schemeClr>
                </a:solidFill>
                <a:latin typeface="+mj-lt"/>
                <a:cs typeface="Avenir"/>
              </a:rPr>
              <a:t>or</a:t>
            </a:r>
            <a:r>
              <a:rPr sz="1200" spc="-26" dirty="0">
                <a:solidFill>
                  <a:schemeClr val="bg2">
                    <a:lumMod val="10000"/>
                  </a:schemeClr>
                </a:solidFill>
                <a:latin typeface="+mj-lt"/>
                <a:cs typeface="Avenir"/>
              </a:rPr>
              <a:t> </a:t>
            </a:r>
            <a:r>
              <a:rPr sz="1200" spc="-15" dirty="0">
                <a:solidFill>
                  <a:schemeClr val="bg2">
                    <a:lumMod val="10000"/>
                  </a:schemeClr>
                </a:solidFill>
                <a:latin typeface="+mj-lt"/>
                <a:cs typeface="Avenir"/>
              </a:rPr>
              <a:t>achieve.</a:t>
            </a:r>
            <a:r>
              <a:rPr sz="1200" spc="-26" dirty="0">
                <a:solidFill>
                  <a:schemeClr val="bg2">
                    <a:lumMod val="10000"/>
                  </a:schemeClr>
                </a:solidFill>
                <a:latin typeface="+mj-lt"/>
                <a:cs typeface="Avenir"/>
              </a:rPr>
              <a:t> </a:t>
            </a:r>
            <a:r>
              <a:rPr sz="1200" spc="-30" dirty="0">
                <a:solidFill>
                  <a:schemeClr val="bg2">
                    <a:lumMod val="10000"/>
                  </a:schemeClr>
                </a:solidFill>
                <a:latin typeface="+mj-lt"/>
                <a:cs typeface="Avenir"/>
              </a:rPr>
              <a:t>Your</a:t>
            </a:r>
            <a:r>
              <a:rPr sz="1200" spc="-23" dirty="0">
                <a:solidFill>
                  <a:schemeClr val="bg2">
                    <a:lumMod val="10000"/>
                  </a:schemeClr>
                </a:solidFill>
                <a:latin typeface="+mj-lt"/>
                <a:cs typeface="Avenir"/>
              </a:rPr>
              <a:t> </a:t>
            </a:r>
            <a:r>
              <a:rPr sz="1200" spc="-15" dirty="0">
                <a:solidFill>
                  <a:schemeClr val="bg2">
                    <a:lumMod val="10000"/>
                  </a:schemeClr>
                </a:solidFill>
                <a:latin typeface="+mj-lt"/>
                <a:cs typeface="Avenir"/>
              </a:rPr>
              <a:t>individual</a:t>
            </a:r>
            <a:r>
              <a:rPr sz="1200" spc="-26" dirty="0">
                <a:solidFill>
                  <a:schemeClr val="bg2">
                    <a:lumMod val="10000"/>
                  </a:schemeClr>
                </a:solidFill>
                <a:latin typeface="+mj-lt"/>
                <a:cs typeface="Avenir"/>
              </a:rPr>
              <a:t> </a:t>
            </a:r>
            <a:r>
              <a:rPr sz="1200" spc="-15" dirty="0">
                <a:solidFill>
                  <a:schemeClr val="bg2">
                    <a:lumMod val="10000"/>
                  </a:schemeClr>
                </a:solidFill>
                <a:latin typeface="+mj-lt"/>
                <a:cs typeface="Avenir"/>
              </a:rPr>
              <a:t>earnings</a:t>
            </a:r>
            <a:r>
              <a:rPr sz="1200" spc="-23" dirty="0">
                <a:solidFill>
                  <a:schemeClr val="bg2">
                    <a:lumMod val="10000"/>
                  </a:schemeClr>
                </a:solidFill>
                <a:latin typeface="+mj-lt"/>
                <a:cs typeface="Avenir"/>
              </a:rPr>
              <a:t> </a:t>
            </a:r>
            <a:r>
              <a:rPr sz="1200" spc="-15" dirty="0">
                <a:solidFill>
                  <a:schemeClr val="bg2">
                    <a:lumMod val="10000"/>
                  </a:schemeClr>
                </a:solidFill>
                <a:latin typeface="+mj-lt"/>
                <a:cs typeface="Avenir"/>
              </a:rPr>
              <a:t>and</a:t>
            </a:r>
            <a:r>
              <a:rPr sz="1200" spc="-26" dirty="0">
                <a:solidFill>
                  <a:schemeClr val="bg2">
                    <a:lumMod val="10000"/>
                  </a:schemeClr>
                </a:solidFill>
                <a:latin typeface="+mj-lt"/>
                <a:cs typeface="Avenir"/>
              </a:rPr>
              <a:t> </a:t>
            </a:r>
            <a:r>
              <a:rPr sz="1200" spc="-15" dirty="0">
                <a:solidFill>
                  <a:schemeClr val="bg2">
                    <a:lumMod val="10000"/>
                  </a:schemeClr>
                </a:solidFill>
                <a:latin typeface="+mj-lt"/>
                <a:cs typeface="Avenir"/>
              </a:rPr>
              <a:t>lifestyle</a:t>
            </a:r>
            <a:r>
              <a:rPr sz="1200" spc="-26" dirty="0">
                <a:solidFill>
                  <a:schemeClr val="bg2">
                    <a:lumMod val="10000"/>
                  </a:schemeClr>
                </a:solidFill>
                <a:latin typeface="+mj-lt"/>
                <a:cs typeface="Avenir"/>
              </a:rPr>
              <a:t> </a:t>
            </a:r>
            <a:r>
              <a:rPr sz="1200" spc="-11" dirty="0">
                <a:solidFill>
                  <a:schemeClr val="bg2">
                    <a:lumMod val="10000"/>
                  </a:schemeClr>
                </a:solidFill>
                <a:latin typeface="+mj-lt"/>
                <a:cs typeface="Avenir"/>
              </a:rPr>
              <a:t>as</a:t>
            </a:r>
            <a:r>
              <a:rPr sz="1200" spc="-23" dirty="0">
                <a:solidFill>
                  <a:schemeClr val="bg2">
                    <a:lumMod val="10000"/>
                  </a:schemeClr>
                </a:solidFill>
                <a:latin typeface="+mj-lt"/>
                <a:cs typeface="Avenir"/>
              </a:rPr>
              <a:t> </a:t>
            </a:r>
            <a:r>
              <a:rPr sz="1200" spc="-19" dirty="0">
                <a:solidFill>
                  <a:schemeClr val="bg2">
                    <a:lumMod val="10000"/>
                  </a:schemeClr>
                </a:solidFill>
                <a:latin typeface="+mj-lt"/>
                <a:cs typeface="Avenir"/>
              </a:rPr>
              <a:t>an  Associate are </a:t>
            </a:r>
            <a:r>
              <a:rPr sz="1200" spc="-15" dirty="0">
                <a:solidFill>
                  <a:schemeClr val="bg2">
                    <a:lumMod val="10000"/>
                  </a:schemeClr>
                </a:solidFill>
                <a:latin typeface="+mj-lt"/>
                <a:cs typeface="Avenir"/>
              </a:rPr>
              <a:t>strictly </a:t>
            </a:r>
            <a:r>
              <a:rPr sz="1200" spc="-19" dirty="0">
                <a:solidFill>
                  <a:schemeClr val="bg2">
                    <a:lumMod val="10000"/>
                  </a:schemeClr>
                </a:solidFill>
                <a:latin typeface="+mj-lt"/>
                <a:cs typeface="Avenir"/>
              </a:rPr>
              <a:t>dependent </a:t>
            </a:r>
            <a:r>
              <a:rPr sz="1200" spc="-15" dirty="0">
                <a:solidFill>
                  <a:schemeClr val="bg2">
                    <a:lumMod val="10000"/>
                  </a:schemeClr>
                </a:solidFill>
                <a:latin typeface="+mj-lt"/>
                <a:cs typeface="Avenir"/>
              </a:rPr>
              <a:t>upon your </a:t>
            </a:r>
            <a:r>
              <a:rPr sz="1200" spc="-19" dirty="0">
                <a:solidFill>
                  <a:schemeClr val="bg2">
                    <a:lumMod val="10000"/>
                  </a:schemeClr>
                </a:solidFill>
                <a:latin typeface="+mj-lt"/>
                <a:cs typeface="Avenir"/>
              </a:rPr>
              <a:t>respective area, </a:t>
            </a:r>
            <a:r>
              <a:rPr sz="1200" spc="-15" dirty="0">
                <a:solidFill>
                  <a:schemeClr val="bg2">
                    <a:lumMod val="10000"/>
                  </a:schemeClr>
                </a:solidFill>
                <a:latin typeface="+mj-lt"/>
                <a:cs typeface="Avenir"/>
              </a:rPr>
              <a:t>skills, and </a:t>
            </a:r>
            <a:r>
              <a:rPr sz="1200" spc="-19" dirty="0">
                <a:solidFill>
                  <a:schemeClr val="bg2">
                    <a:lumMod val="10000"/>
                  </a:schemeClr>
                </a:solidFill>
                <a:latin typeface="+mj-lt"/>
                <a:cs typeface="Avenir"/>
              </a:rPr>
              <a:t>effort. Mannatech makes </a:t>
            </a:r>
            <a:r>
              <a:rPr sz="1200" spc="-15" dirty="0">
                <a:solidFill>
                  <a:schemeClr val="bg2">
                    <a:lumMod val="10000"/>
                  </a:schemeClr>
                </a:solidFill>
                <a:latin typeface="+mj-lt"/>
                <a:cs typeface="Avenir"/>
              </a:rPr>
              <a:t>no </a:t>
            </a:r>
            <a:r>
              <a:rPr sz="1200" spc="-19" dirty="0">
                <a:solidFill>
                  <a:schemeClr val="bg2">
                    <a:lumMod val="10000"/>
                  </a:schemeClr>
                </a:solidFill>
                <a:latin typeface="+mj-lt"/>
                <a:cs typeface="Avenir"/>
              </a:rPr>
              <a:t>guarantee </a:t>
            </a:r>
            <a:r>
              <a:rPr sz="1200" spc="-11" dirty="0">
                <a:solidFill>
                  <a:schemeClr val="bg2">
                    <a:lumMod val="10000"/>
                  </a:schemeClr>
                </a:solidFill>
                <a:latin typeface="+mj-lt"/>
                <a:cs typeface="Avenir"/>
              </a:rPr>
              <a:t>of </a:t>
            </a:r>
            <a:r>
              <a:rPr sz="1200" spc="-15" dirty="0">
                <a:solidFill>
                  <a:schemeClr val="bg2">
                    <a:lumMod val="10000"/>
                  </a:schemeClr>
                </a:solidFill>
                <a:latin typeface="+mj-lt"/>
                <a:cs typeface="Avenir"/>
              </a:rPr>
              <a:t>earnings </a:t>
            </a:r>
            <a:r>
              <a:rPr sz="1200" spc="-11" dirty="0">
                <a:solidFill>
                  <a:schemeClr val="bg2">
                    <a:lumMod val="10000"/>
                  </a:schemeClr>
                </a:solidFill>
                <a:latin typeface="+mj-lt"/>
                <a:cs typeface="Avenir"/>
              </a:rPr>
              <a:t>or</a:t>
            </a:r>
            <a:r>
              <a:rPr sz="1200" spc="-98" dirty="0">
                <a:solidFill>
                  <a:schemeClr val="bg2">
                    <a:lumMod val="10000"/>
                  </a:schemeClr>
                </a:solidFill>
                <a:latin typeface="+mj-lt"/>
                <a:cs typeface="Avenir"/>
              </a:rPr>
              <a:t> </a:t>
            </a:r>
            <a:r>
              <a:rPr sz="1200" spc="-19" dirty="0">
                <a:solidFill>
                  <a:schemeClr val="bg2">
                    <a:lumMod val="10000"/>
                  </a:schemeClr>
                </a:solidFill>
                <a:latin typeface="+mj-lt"/>
                <a:cs typeface="Avenir"/>
              </a:rPr>
              <a:t>lifestyle.</a:t>
            </a:r>
            <a:endParaRPr sz="900" dirty="0">
              <a:solidFill>
                <a:schemeClr val="bg2">
                  <a:lumMod val="10000"/>
                </a:schemeClr>
              </a:solidFill>
              <a:latin typeface="+mj-lt"/>
              <a:cs typeface="Avenir"/>
            </a:endParaRPr>
          </a:p>
        </p:txBody>
      </p:sp>
      <p:pic>
        <p:nvPicPr>
          <p:cNvPr id="6" name="Picture 5"/>
          <p:cNvPicPr>
            <a:picLocks noChangeAspect="1"/>
          </p:cNvPicPr>
          <p:nvPr/>
        </p:nvPicPr>
        <p:blipFill>
          <a:blip r:embed="rId2"/>
          <a:stretch>
            <a:fillRect/>
          </a:stretch>
        </p:blipFill>
        <p:spPr>
          <a:xfrm>
            <a:off x="9573322" y="6056495"/>
            <a:ext cx="2286000" cy="428625"/>
          </a:xfrm>
          <a:prstGeom prst="rect">
            <a:avLst/>
          </a:prstGeom>
        </p:spPr>
      </p:pic>
    </p:spTree>
    <p:extLst>
      <p:ext uri="{BB962C8B-B14F-4D97-AF65-F5344CB8AC3E}">
        <p14:creationId xmlns:p14="http://schemas.microsoft.com/office/powerpoint/2010/main" val="27364000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0" y="1477948"/>
            <a:ext cx="9144000" cy="646331"/>
          </a:xfrm>
          <a:prstGeom prst="rect">
            <a:avLst/>
          </a:prstGeom>
          <a:noFill/>
        </p:spPr>
        <p:txBody>
          <a:bodyPr wrap="square" rtlCol="0">
            <a:spAutoFit/>
          </a:bodyPr>
          <a:lstStyle/>
          <a:p>
            <a:pPr algn="ctr"/>
            <a:r>
              <a:rPr lang="en-US" sz="3600" dirty="0" smtClean="0">
                <a:solidFill>
                  <a:srgbClr val="008000"/>
                </a:solidFill>
                <a:latin typeface="+mj-lt"/>
                <a:cs typeface="Times New Roman" panose="02020603050405020304" pitchFamily="18" charset="0"/>
              </a:rPr>
              <a:t>Why Purge?</a:t>
            </a:r>
            <a:endParaRPr lang="en-US" sz="3600" dirty="0">
              <a:solidFill>
                <a:srgbClr val="008000"/>
              </a:solidFill>
              <a:latin typeface="+mj-lt"/>
              <a:cs typeface="Times New Roman" panose="02020603050405020304" pitchFamily="18" charset="0"/>
            </a:endParaRPr>
          </a:p>
        </p:txBody>
      </p:sp>
      <p:sp>
        <p:nvSpPr>
          <p:cNvPr id="5" name="TextBox 4"/>
          <p:cNvSpPr txBox="1"/>
          <p:nvPr/>
        </p:nvSpPr>
        <p:spPr>
          <a:xfrm>
            <a:off x="5765180" y="2531099"/>
            <a:ext cx="4902820"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Breathes </a:t>
            </a:r>
            <a:r>
              <a:rPr lang="en-US" sz="2400" dirty="0"/>
              <a:t>“new life” into our </a:t>
            </a:r>
            <a:r>
              <a:rPr lang="en-US" sz="2400" dirty="0" smtClean="0"/>
              <a:t>database</a:t>
            </a:r>
            <a:r>
              <a:rPr lang="en-US" sz="2400" dirty="0"/>
              <a:t>.</a:t>
            </a:r>
          </a:p>
          <a:p>
            <a:pPr marL="285750" indent="-285750">
              <a:buFont typeface="Arial" panose="020B0604020202020204" pitchFamily="34" charset="0"/>
              <a:buChar char="•"/>
            </a:pPr>
            <a:r>
              <a:rPr lang="en-US" sz="2400" dirty="0"/>
              <a:t>Streamline data to maximize efficiencies.</a:t>
            </a:r>
          </a:p>
          <a:p>
            <a:pPr marL="285750" indent="-285750">
              <a:buFont typeface="Arial" panose="020B0604020202020204" pitchFamily="34" charset="0"/>
              <a:buChar char="•"/>
            </a:pPr>
            <a:r>
              <a:rPr lang="en-US" sz="2400" dirty="0"/>
              <a:t>Equip Leaders to reconnect with, and re-engage, former high consumers.</a:t>
            </a:r>
            <a:endParaRPr lang="en-US" sz="2000"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557" y="2531099"/>
            <a:ext cx="4474863" cy="2677656"/>
          </a:xfrm>
          <a:prstGeom prst="rect">
            <a:avLst/>
          </a:prstGeom>
          <a:noFill/>
          <a:ln>
            <a:noFill/>
          </a:ln>
          <a:effectLst>
            <a:glow rad="38100">
              <a:schemeClr val="accent2">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323385" y="106316"/>
            <a:ext cx="10344615" cy="830997"/>
          </a:xfrm>
          <a:prstGeom prst="rect">
            <a:avLst/>
          </a:prstGeom>
          <a:noFill/>
        </p:spPr>
        <p:txBody>
          <a:bodyPr wrap="square" rtlCol="0">
            <a:spAutoFit/>
          </a:bodyPr>
          <a:lstStyle/>
          <a:p>
            <a:r>
              <a:rPr lang="en-US" sz="4800" b="1" dirty="0" smtClean="0">
                <a:latin typeface="+mj-lt"/>
                <a:cs typeface="Times New Roman" panose="02020603050405020304" pitchFamily="18" charset="0"/>
              </a:rPr>
              <a:t>WHY</a:t>
            </a:r>
            <a:r>
              <a:rPr lang="en-US" sz="4800" b="1" dirty="0" smtClean="0">
                <a:latin typeface="+mj-lt"/>
                <a:cs typeface="Times New Roman" panose="02020603050405020304" pitchFamily="18" charset="0"/>
              </a:rPr>
              <a:t>???</a:t>
            </a:r>
            <a:endParaRPr lang="en-US" sz="4800" b="1" dirty="0">
              <a:latin typeface="+mj-lt"/>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9714571" y="6147458"/>
            <a:ext cx="2286000" cy="428625"/>
          </a:xfrm>
          <a:prstGeom prst="rect">
            <a:avLst/>
          </a:prstGeom>
        </p:spPr>
      </p:pic>
    </p:spTree>
    <p:extLst>
      <p:ext uri="{BB962C8B-B14F-4D97-AF65-F5344CB8AC3E}">
        <p14:creationId xmlns:p14="http://schemas.microsoft.com/office/powerpoint/2010/main" val="32986371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0" y="1477948"/>
            <a:ext cx="9144000" cy="646331"/>
          </a:xfrm>
          <a:prstGeom prst="rect">
            <a:avLst/>
          </a:prstGeom>
          <a:noFill/>
        </p:spPr>
        <p:txBody>
          <a:bodyPr wrap="square" rtlCol="0">
            <a:spAutoFit/>
          </a:bodyPr>
          <a:lstStyle/>
          <a:p>
            <a:pPr algn="ctr"/>
            <a:r>
              <a:rPr lang="en-US" sz="3600" dirty="0" smtClean="0">
                <a:solidFill>
                  <a:srgbClr val="008000"/>
                </a:solidFill>
                <a:latin typeface="+mj-lt"/>
                <a:cs typeface="Times New Roman" panose="02020603050405020304" pitchFamily="18" charset="0"/>
              </a:rPr>
              <a:t>Who needs this Purge Training?</a:t>
            </a:r>
            <a:endParaRPr lang="en-US" sz="3600" dirty="0">
              <a:solidFill>
                <a:srgbClr val="008000"/>
              </a:solidFill>
              <a:latin typeface="+mj-lt"/>
              <a:cs typeface="Times New Roman" panose="02020603050405020304" pitchFamily="18" charset="0"/>
            </a:endParaRPr>
          </a:p>
        </p:txBody>
      </p:sp>
      <p:sp>
        <p:nvSpPr>
          <p:cNvPr id="5" name="TextBox 4"/>
          <p:cNvSpPr txBox="1"/>
          <p:nvPr/>
        </p:nvSpPr>
        <p:spPr>
          <a:xfrm>
            <a:off x="862360" y="2453959"/>
            <a:ext cx="4902820"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All Associates not ordering or renewing in two years.</a:t>
            </a:r>
            <a:endParaRPr lang="en-US" sz="2400" dirty="0"/>
          </a:p>
          <a:p>
            <a:pPr marL="285750" indent="-285750">
              <a:buFont typeface="Arial" panose="020B0604020202020204" pitchFamily="34" charset="0"/>
              <a:buChar char="•"/>
            </a:pPr>
            <a:r>
              <a:rPr lang="en-US" sz="2400" dirty="0" smtClean="0"/>
              <a:t>All Associates with Personally Enrolled/Sponsored Customers.</a:t>
            </a:r>
          </a:p>
          <a:p>
            <a:pPr marL="285750" indent="-285750">
              <a:buFont typeface="Arial" panose="020B0604020202020204" pitchFamily="34" charset="0"/>
              <a:buChar char="•"/>
            </a:pPr>
            <a:r>
              <a:rPr lang="en-US" sz="2400" dirty="0" smtClean="0"/>
              <a:t>All Associates with a Downline Team.</a:t>
            </a:r>
          </a:p>
          <a:p>
            <a:pPr marL="285750" indent="-285750">
              <a:buFont typeface="Arial" panose="020B0604020202020204" pitchFamily="34" charset="0"/>
              <a:buChar char="•"/>
            </a:pPr>
            <a:r>
              <a:rPr lang="en-US" sz="2400" dirty="0" smtClean="0"/>
              <a:t>Leaders wanting to re-engage their Team and their Business!</a:t>
            </a:r>
          </a:p>
          <a:p>
            <a:pPr marL="285750" indent="-285750">
              <a:buFont typeface="Arial" panose="020B0604020202020204" pitchFamily="34" charset="0"/>
              <a:buChar char="•"/>
            </a:pPr>
            <a:r>
              <a:rPr lang="en-US" sz="2400" dirty="0" smtClean="0"/>
              <a:t>Anyone in Mannatech that is unaware of the Purge.</a:t>
            </a:r>
            <a:endParaRPr lang="en-US" sz="2000" dirty="0"/>
          </a:p>
        </p:txBody>
      </p:sp>
      <p:sp>
        <p:nvSpPr>
          <p:cNvPr id="11" name="TextBox 10"/>
          <p:cNvSpPr txBox="1"/>
          <p:nvPr/>
        </p:nvSpPr>
        <p:spPr>
          <a:xfrm>
            <a:off x="323385" y="150921"/>
            <a:ext cx="10344615" cy="830997"/>
          </a:xfrm>
          <a:prstGeom prst="rect">
            <a:avLst/>
          </a:prstGeom>
          <a:noFill/>
        </p:spPr>
        <p:txBody>
          <a:bodyPr wrap="square" rtlCol="0">
            <a:spAutoFit/>
          </a:bodyPr>
          <a:lstStyle/>
          <a:p>
            <a:r>
              <a:rPr lang="en-US" sz="4800" b="1" dirty="0" smtClean="0">
                <a:latin typeface="+mj-lt"/>
                <a:cs typeface="Times New Roman" panose="02020603050405020304" pitchFamily="18" charset="0"/>
              </a:rPr>
              <a:t>WHO</a:t>
            </a:r>
            <a:r>
              <a:rPr lang="en-US" sz="4800" b="1" dirty="0" smtClean="0">
                <a:latin typeface="+mj-lt"/>
                <a:cs typeface="Times New Roman" panose="02020603050405020304" pitchFamily="18" charset="0"/>
              </a:rPr>
              <a:t>???</a:t>
            </a:r>
            <a:endParaRPr lang="en-US" sz="4800" b="1" dirty="0">
              <a:latin typeface="+mj-lt"/>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9714571" y="6147458"/>
            <a:ext cx="2286000" cy="428625"/>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9165" y="2453959"/>
            <a:ext cx="5459684" cy="3639788"/>
          </a:xfrm>
          <a:prstGeom prst="rect">
            <a:avLst/>
          </a:prstGeom>
        </p:spPr>
      </p:pic>
    </p:spTree>
    <p:extLst>
      <p:ext uri="{BB962C8B-B14F-4D97-AF65-F5344CB8AC3E}">
        <p14:creationId xmlns:p14="http://schemas.microsoft.com/office/powerpoint/2010/main" val="20541838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0" y="1477948"/>
            <a:ext cx="9144000" cy="646331"/>
          </a:xfrm>
          <a:prstGeom prst="rect">
            <a:avLst/>
          </a:prstGeom>
          <a:noFill/>
        </p:spPr>
        <p:txBody>
          <a:bodyPr wrap="square" rtlCol="0">
            <a:spAutoFit/>
          </a:bodyPr>
          <a:lstStyle/>
          <a:p>
            <a:pPr algn="ctr"/>
            <a:r>
              <a:rPr lang="en-US" sz="3600" dirty="0" smtClean="0">
                <a:solidFill>
                  <a:srgbClr val="008000"/>
                </a:solidFill>
                <a:latin typeface="+mj-lt"/>
                <a:cs typeface="Times New Roman" panose="02020603050405020304" pitchFamily="18" charset="0"/>
              </a:rPr>
              <a:t>When did Mannatech Purge?</a:t>
            </a:r>
            <a:endParaRPr lang="en-US" sz="3600" dirty="0">
              <a:solidFill>
                <a:srgbClr val="008000"/>
              </a:solidFill>
              <a:latin typeface="+mj-lt"/>
              <a:cs typeface="Times New Roman" panose="02020603050405020304" pitchFamily="18" charset="0"/>
            </a:endParaRPr>
          </a:p>
        </p:txBody>
      </p:sp>
      <p:sp>
        <p:nvSpPr>
          <p:cNvPr id="11" name="TextBox 10"/>
          <p:cNvSpPr txBox="1"/>
          <p:nvPr/>
        </p:nvSpPr>
        <p:spPr>
          <a:xfrm>
            <a:off x="323385" y="150921"/>
            <a:ext cx="10344615" cy="830997"/>
          </a:xfrm>
          <a:prstGeom prst="rect">
            <a:avLst/>
          </a:prstGeom>
          <a:noFill/>
        </p:spPr>
        <p:txBody>
          <a:bodyPr wrap="square" rtlCol="0">
            <a:spAutoFit/>
          </a:bodyPr>
          <a:lstStyle/>
          <a:p>
            <a:r>
              <a:rPr lang="en-US" sz="4800" b="1" dirty="0" smtClean="0">
                <a:latin typeface="+mj-lt"/>
                <a:cs typeface="Times New Roman" panose="02020603050405020304" pitchFamily="18" charset="0"/>
              </a:rPr>
              <a:t>PAST</a:t>
            </a:r>
            <a:endParaRPr lang="en-US" sz="4800" b="1" dirty="0">
              <a:latin typeface="+mj-lt"/>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512" y="2288777"/>
            <a:ext cx="4896580" cy="3429672"/>
          </a:xfrm>
          <a:prstGeom prst="rect">
            <a:avLst/>
          </a:prstGeom>
          <a:effectLst>
            <a:outerShdw blurRad="63500" sx="102000" sy="102000" algn="ctr" rotWithShape="0">
              <a:prstClr val="black">
                <a:alpha val="40000"/>
              </a:prstClr>
            </a:outerShdw>
            <a:softEdge rad="12700"/>
          </a:effectLst>
        </p:spPr>
      </p:pic>
      <p:graphicFrame>
        <p:nvGraphicFramePr>
          <p:cNvPr id="8" name="Table 7"/>
          <p:cNvGraphicFramePr>
            <a:graphicFrameLocks noGrp="1"/>
          </p:cNvGraphicFramePr>
          <p:nvPr>
            <p:extLst>
              <p:ext uri="{D42A27DB-BD31-4B8C-83A1-F6EECF244321}">
                <p14:modId xmlns:p14="http://schemas.microsoft.com/office/powerpoint/2010/main" val="2579513043"/>
              </p:ext>
            </p:extLst>
          </p:nvPr>
        </p:nvGraphicFramePr>
        <p:xfrm>
          <a:off x="5412092" y="2288776"/>
          <a:ext cx="5348834" cy="3429674"/>
        </p:xfrm>
        <a:graphic>
          <a:graphicData uri="http://schemas.openxmlformats.org/drawingml/2006/table">
            <a:tbl>
              <a:tblPr/>
              <a:tblGrid>
                <a:gridCol w="2203917">
                  <a:extLst>
                    <a:ext uri="{9D8B030D-6E8A-4147-A177-3AD203B41FA5}">
                      <a16:colId xmlns:a16="http://schemas.microsoft.com/office/drawing/2014/main" val="3156921041"/>
                    </a:ext>
                  </a:extLst>
                </a:gridCol>
                <a:gridCol w="3144917">
                  <a:extLst>
                    <a:ext uri="{9D8B030D-6E8A-4147-A177-3AD203B41FA5}">
                      <a16:colId xmlns:a16="http://schemas.microsoft.com/office/drawing/2014/main" val="3186353889"/>
                    </a:ext>
                  </a:extLst>
                </a:gridCol>
              </a:tblGrid>
              <a:tr h="1127866">
                <a:tc>
                  <a:txBody>
                    <a:bodyPr/>
                    <a:lstStyle/>
                    <a:p>
                      <a:pPr algn="ctr" fontAlgn="ctr"/>
                      <a:r>
                        <a:rPr lang="en-US" sz="2400" b="1" i="0" u="none" strike="noStrike">
                          <a:solidFill>
                            <a:srgbClr val="000000"/>
                          </a:solidFill>
                          <a:effectLst/>
                          <a:latin typeface="Arial" panose="020B0604020202020204" pitchFamily="34" charset="0"/>
                        </a:rPr>
                        <a:t>Purge Date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Arial" panose="020B0604020202020204" pitchFamily="34" charset="0"/>
                        </a:rPr>
                        <a:t>Purged Account Count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6010747"/>
                  </a:ext>
                </a:extLst>
              </a:tr>
              <a:tr h="575452">
                <a:tc>
                  <a:txBody>
                    <a:bodyPr/>
                    <a:lstStyle/>
                    <a:p>
                      <a:pPr algn="ctr" fontAlgn="ctr"/>
                      <a:r>
                        <a:rPr lang="en-US" sz="2400" b="0" i="0" u="none" strike="noStrike">
                          <a:solidFill>
                            <a:srgbClr val="000000"/>
                          </a:solidFill>
                          <a:effectLst/>
                          <a:latin typeface="Arial" panose="020B0604020202020204" pitchFamily="34" charset="0"/>
                        </a:rPr>
                        <a:t>2/20/2016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smtClean="0">
                          <a:solidFill>
                            <a:srgbClr val="000000"/>
                          </a:solidFill>
                          <a:effectLst/>
                          <a:latin typeface="Arial" panose="020B0604020202020204" pitchFamily="34" charset="0"/>
                        </a:rPr>
                        <a:t> 2,349,486 </a:t>
                      </a:r>
                      <a:endParaRPr lang="en-US" sz="2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3296726"/>
                  </a:ext>
                </a:extLst>
              </a:tr>
              <a:tr h="575452">
                <a:tc>
                  <a:txBody>
                    <a:bodyPr/>
                    <a:lstStyle/>
                    <a:p>
                      <a:pPr algn="ctr" fontAlgn="ctr"/>
                      <a:r>
                        <a:rPr lang="en-US" sz="2400" b="0" i="0" u="none" strike="noStrike">
                          <a:solidFill>
                            <a:srgbClr val="000000"/>
                          </a:solidFill>
                          <a:effectLst/>
                          <a:latin typeface="Arial" panose="020B0604020202020204" pitchFamily="34" charset="0"/>
                        </a:rPr>
                        <a:t>2/20/2017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smtClean="0">
                          <a:solidFill>
                            <a:srgbClr val="000000"/>
                          </a:solidFill>
                          <a:effectLst/>
                          <a:latin typeface="Arial" panose="020B0604020202020204" pitchFamily="34" charset="0"/>
                        </a:rPr>
                        <a:t>  25,816 </a:t>
                      </a:r>
                      <a:endParaRPr lang="en-US" sz="2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1127764"/>
                  </a:ext>
                </a:extLst>
              </a:tr>
              <a:tr h="575452">
                <a:tc>
                  <a:txBody>
                    <a:bodyPr/>
                    <a:lstStyle/>
                    <a:p>
                      <a:pPr algn="ctr" fontAlgn="ctr"/>
                      <a:r>
                        <a:rPr lang="en-US" sz="2400" b="0" i="0" u="none" strike="noStrike">
                          <a:solidFill>
                            <a:srgbClr val="000000"/>
                          </a:solidFill>
                          <a:effectLst/>
                          <a:latin typeface="Arial" panose="020B0604020202020204" pitchFamily="34" charset="0"/>
                        </a:rPr>
                        <a:t>5/25/2019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smtClean="0">
                          <a:solidFill>
                            <a:srgbClr val="000000"/>
                          </a:solidFill>
                          <a:effectLst/>
                          <a:latin typeface="Arial" panose="020B0604020202020204" pitchFamily="34" charset="0"/>
                        </a:rPr>
                        <a:t>  404,502 </a:t>
                      </a:r>
                      <a:endParaRPr lang="en-US" sz="2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6481346"/>
                  </a:ext>
                </a:extLst>
              </a:tr>
              <a:tr h="575452">
                <a:tc>
                  <a:txBody>
                    <a:bodyPr/>
                    <a:lstStyle/>
                    <a:p>
                      <a:pPr algn="ctr" fontAlgn="ctr"/>
                      <a:r>
                        <a:rPr lang="en-US" sz="2400" b="0" i="0" u="none" strike="noStrike">
                          <a:solidFill>
                            <a:srgbClr val="000000"/>
                          </a:solidFill>
                          <a:effectLst/>
                          <a:latin typeface="Arial" panose="020B0604020202020204" pitchFamily="34" charset="0"/>
                        </a:rPr>
                        <a:t>7/18/2020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smtClean="0">
                          <a:solidFill>
                            <a:srgbClr val="000000"/>
                          </a:solidFill>
                          <a:effectLst/>
                          <a:latin typeface="Arial" panose="020B0604020202020204" pitchFamily="34" charset="0"/>
                        </a:rPr>
                        <a:t>  102,161 </a:t>
                      </a:r>
                      <a:endParaRPr lang="en-US" sz="24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60902"/>
                  </a:ext>
                </a:extLst>
              </a:tr>
            </a:tbl>
          </a:graphicData>
        </a:graphic>
      </p:graphicFrame>
      <p:pic>
        <p:nvPicPr>
          <p:cNvPr id="12" name="Picture 11"/>
          <p:cNvPicPr>
            <a:picLocks noChangeAspect="1"/>
          </p:cNvPicPr>
          <p:nvPr/>
        </p:nvPicPr>
        <p:blipFill>
          <a:blip r:embed="rId3"/>
          <a:stretch>
            <a:fillRect/>
          </a:stretch>
        </p:blipFill>
        <p:spPr>
          <a:xfrm>
            <a:off x="9617926" y="6136307"/>
            <a:ext cx="2286000" cy="428625"/>
          </a:xfrm>
          <a:prstGeom prst="rect">
            <a:avLst/>
          </a:prstGeom>
        </p:spPr>
      </p:pic>
    </p:spTree>
    <p:extLst>
      <p:ext uri="{BB962C8B-B14F-4D97-AF65-F5344CB8AC3E}">
        <p14:creationId xmlns:p14="http://schemas.microsoft.com/office/powerpoint/2010/main" val="24502757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8604" y="1293063"/>
            <a:ext cx="10219396" cy="646331"/>
          </a:xfrm>
          <a:prstGeom prst="rect">
            <a:avLst/>
          </a:prstGeom>
          <a:noFill/>
        </p:spPr>
        <p:txBody>
          <a:bodyPr wrap="square" rtlCol="0">
            <a:spAutoFit/>
          </a:bodyPr>
          <a:lstStyle/>
          <a:p>
            <a:pPr algn="ctr"/>
            <a:r>
              <a:rPr lang="en-US" sz="3600" dirty="0" smtClean="0">
                <a:solidFill>
                  <a:srgbClr val="008000"/>
                </a:solidFill>
                <a:latin typeface="+mj-lt"/>
                <a:cs typeface="Times New Roman" panose="02020603050405020304" pitchFamily="18" charset="0"/>
              </a:rPr>
              <a:t>Will we be ready for the next </a:t>
            </a:r>
            <a:r>
              <a:rPr lang="en-US" sz="3600" b="1" dirty="0" smtClean="0">
                <a:solidFill>
                  <a:srgbClr val="008000"/>
                </a:solidFill>
                <a:latin typeface="+mj-lt"/>
                <a:cs typeface="Times New Roman" panose="02020603050405020304" pitchFamily="18" charset="0"/>
              </a:rPr>
              <a:t>Purge</a:t>
            </a:r>
            <a:r>
              <a:rPr lang="en-US" sz="3600" dirty="0" smtClean="0">
                <a:solidFill>
                  <a:srgbClr val="008000"/>
                </a:solidFill>
                <a:latin typeface="+mj-lt"/>
                <a:cs typeface="Times New Roman" panose="02020603050405020304" pitchFamily="18" charset="0"/>
              </a:rPr>
              <a:t> in January, 2022?</a:t>
            </a:r>
            <a:endParaRPr lang="en-US" sz="3600" dirty="0">
              <a:solidFill>
                <a:srgbClr val="008000"/>
              </a:solidFill>
              <a:latin typeface="+mj-lt"/>
              <a:cs typeface="Times New Roman" panose="02020603050405020304" pitchFamily="18" charset="0"/>
            </a:endParaRPr>
          </a:p>
        </p:txBody>
      </p:sp>
      <p:sp>
        <p:nvSpPr>
          <p:cNvPr id="11" name="TextBox 10"/>
          <p:cNvSpPr txBox="1"/>
          <p:nvPr/>
        </p:nvSpPr>
        <p:spPr>
          <a:xfrm>
            <a:off x="323385" y="150921"/>
            <a:ext cx="10344615" cy="830997"/>
          </a:xfrm>
          <a:prstGeom prst="rect">
            <a:avLst/>
          </a:prstGeom>
          <a:noFill/>
        </p:spPr>
        <p:txBody>
          <a:bodyPr wrap="square" rtlCol="0">
            <a:spAutoFit/>
          </a:bodyPr>
          <a:lstStyle/>
          <a:p>
            <a:r>
              <a:rPr lang="en-US" sz="4800" b="1" dirty="0" smtClean="0">
                <a:latin typeface="+mj-lt"/>
                <a:cs typeface="Times New Roman" panose="02020603050405020304" pitchFamily="18" charset="0"/>
              </a:rPr>
              <a:t>PRESENT</a:t>
            </a:r>
            <a:endParaRPr lang="en-US" sz="4800" b="1" dirty="0">
              <a:latin typeface="+mj-lt"/>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9617926" y="6136307"/>
            <a:ext cx="2286000" cy="428625"/>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022" y="2166175"/>
            <a:ext cx="5180727" cy="3442888"/>
          </a:xfrm>
          <a:prstGeom prst="rect">
            <a:avLst/>
          </a:prstGeom>
        </p:spPr>
      </p:pic>
      <p:sp>
        <p:nvSpPr>
          <p:cNvPr id="9" name="TextBox 8"/>
          <p:cNvSpPr txBox="1"/>
          <p:nvPr/>
        </p:nvSpPr>
        <p:spPr>
          <a:xfrm>
            <a:off x="5765180" y="2166175"/>
            <a:ext cx="4902820" cy="3539430"/>
          </a:xfrm>
          <a:prstGeom prst="rect">
            <a:avLst/>
          </a:prstGeom>
          <a:noFill/>
        </p:spPr>
        <p:txBody>
          <a:bodyPr wrap="square" rtlCol="0">
            <a:spAutoFit/>
          </a:bodyPr>
          <a:lstStyle/>
          <a:p>
            <a:pPr marL="342900" indent="-342900">
              <a:buFont typeface="Wingdings" panose="05000000000000000000" pitchFamily="2" charset="2"/>
              <a:buChar char="ü"/>
            </a:pPr>
            <a:r>
              <a:rPr lang="en-US" sz="2000" dirty="0" smtClean="0"/>
              <a:t>We all need to do at least two things, which </a:t>
            </a:r>
            <a:r>
              <a:rPr lang="en-US" sz="2000" dirty="0" smtClean="0"/>
              <a:t>is covered here in </a:t>
            </a:r>
            <a:r>
              <a:rPr lang="en-US" sz="2000" dirty="0" smtClean="0">
                <a:solidFill>
                  <a:srgbClr val="FF0000"/>
                </a:solidFill>
              </a:rPr>
              <a:t>Part I</a:t>
            </a:r>
            <a:r>
              <a:rPr lang="en-US" sz="2000" dirty="0" smtClean="0"/>
              <a:t>.</a:t>
            </a:r>
            <a:endParaRPr lang="en-US" sz="2400" dirty="0" smtClean="0"/>
          </a:p>
          <a:p>
            <a:pPr marL="914400" lvl="1" indent="-457200">
              <a:buFont typeface="+mj-lt"/>
              <a:buAutoNum type="alphaLcParenR"/>
            </a:pPr>
            <a:r>
              <a:rPr lang="en-US" sz="1600" dirty="0" smtClean="0"/>
              <a:t>Capture the picture of my Organization before the Purge occurs so I can benefit both myself and my Team.</a:t>
            </a:r>
          </a:p>
          <a:p>
            <a:pPr marL="914400" lvl="1" indent="-457200">
              <a:buFont typeface="+mj-lt"/>
              <a:buAutoNum type="alphaLcParenR"/>
            </a:pPr>
            <a:r>
              <a:rPr lang="en-US" sz="1600" dirty="0" smtClean="0"/>
              <a:t>Store that Data in a safe place (preferably two places).</a:t>
            </a:r>
            <a:endParaRPr lang="en-US" dirty="0" smtClean="0"/>
          </a:p>
          <a:p>
            <a:pPr marL="914400" lvl="1" indent="-457200">
              <a:buFont typeface="+mj-lt"/>
              <a:buAutoNum type="alphaLcParenR"/>
            </a:pPr>
            <a:endParaRPr lang="en-US" sz="2400" dirty="0"/>
          </a:p>
          <a:p>
            <a:pPr marL="342900" indent="-342900">
              <a:buFont typeface="Wingdings" panose="05000000000000000000" pitchFamily="2" charset="2"/>
              <a:buChar char="ü"/>
            </a:pPr>
            <a:r>
              <a:rPr lang="en-US" sz="2000" dirty="0" smtClean="0"/>
              <a:t>Leaders will take advantage of this and seize the opportunity </a:t>
            </a:r>
            <a:r>
              <a:rPr lang="en-US" sz="2000" dirty="0" smtClean="0"/>
              <a:t>which is covered in </a:t>
            </a:r>
            <a:r>
              <a:rPr lang="en-US" sz="2000" dirty="0" smtClean="0">
                <a:solidFill>
                  <a:srgbClr val="FF0000"/>
                </a:solidFill>
              </a:rPr>
              <a:t>Part II</a:t>
            </a:r>
            <a:r>
              <a:rPr lang="en-US" sz="2000" dirty="0" smtClean="0"/>
              <a:t> to increase retention, and maximize their Business </a:t>
            </a:r>
            <a:r>
              <a:rPr lang="en-US" sz="2000" dirty="0" smtClean="0"/>
              <a:t>Opportunities.</a:t>
            </a:r>
            <a:endParaRPr lang="en-US" dirty="0"/>
          </a:p>
        </p:txBody>
      </p:sp>
      <p:sp>
        <p:nvSpPr>
          <p:cNvPr id="5" name="Rectangle 4"/>
          <p:cNvSpPr/>
          <p:nvPr/>
        </p:nvSpPr>
        <p:spPr>
          <a:xfrm>
            <a:off x="1081670" y="3875169"/>
            <a:ext cx="2653990" cy="49610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smtClean="0"/>
              <a:t>Let’s Get Ready!</a:t>
            </a:r>
            <a:endParaRPr lang="en-US" sz="2400" b="1" dirty="0"/>
          </a:p>
        </p:txBody>
      </p:sp>
    </p:spTree>
    <p:extLst>
      <p:ext uri="{BB962C8B-B14F-4D97-AF65-F5344CB8AC3E}">
        <p14:creationId xmlns:p14="http://schemas.microsoft.com/office/powerpoint/2010/main" val="1916813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8604" y="1477948"/>
            <a:ext cx="10219396" cy="1754326"/>
          </a:xfrm>
          <a:prstGeom prst="rect">
            <a:avLst/>
          </a:prstGeom>
          <a:noFill/>
        </p:spPr>
        <p:txBody>
          <a:bodyPr wrap="square" rtlCol="0">
            <a:spAutoFit/>
          </a:bodyPr>
          <a:lstStyle/>
          <a:p>
            <a:pPr algn="ctr"/>
            <a:r>
              <a:rPr lang="en-US" sz="3600" dirty="0" smtClean="0">
                <a:solidFill>
                  <a:srgbClr val="008000"/>
                </a:solidFill>
                <a:latin typeface="+mj-lt"/>
                <a:cs typeface="Times New Roman" panose="02020603050405020304" pitchFamily="18" charset="0"/>
              </a:rPr>
              <a:t>Since MANNATECH </a:t>
            </a:r>
            <a:r>
              <a:rPr lang="en-US" sz="3600" dirty="0" smtClean="0">
                <a:solidFill>
                  <a:srgbClr val="008000"/>
                </a:solidFill>
                <a:latin typeface="+mj-lt"/>
                <a:cs typeface="Times New Roman" panose="02020603050405020304" pitchFamily="18" charset="0"/>
              </a:rPr>
              <a:t>INC. will begin to </a:t>
            </a:r>
            <a:r>
              <a:rPr lang="en-US" sz="3600" b="1" dirty="0" smtClean="0">
                <a:solidFill>
                  <a:srgbClr val="008000"/>
                </a:solidFill>
                <a:latin typeface="+mj-lt"/>
                <a:cs typeface="Times New Roman" panose="02020603050405020304" pitchFamily="18" charset="0"/>
              </a:rPr>
              <a:t>Purge</a:t>
            </a:r>
            <a:r>
              <a:rPr lang="en-US" sz="3600" dirty="0" smtClean="0">
                <a:solidFill>
                  <a:srgbClr val="008000"/>
                </a:solidFill>
                <a:latin typeface="+mj-lt"/>
                <a:cs typeface="Times New Roman" panose="02020603050405020304" pitchFamily="18" charset="0"/>
              </a:rPr>
              <a:t> every month in 2022, </a:t>
            </a:r>
            <a:r>
              <a:rPr lang="en-US" sz="3600" dirty="0" smtClean="0">
                <a:solidFill>
                  <a:srgbClr val="008000"/>
                </a:solidFill>
                <a:latin typeface="+mj-lt"/>
                <a:cs typeface="Times New Roman" panose="02020603050405020304" pitchFamily="18" charset="0"/>
              </a:rPr>
              <a:t>this </a:t>
            </a:r>
            <a:r>
              <a:rPr lang="en-US" sz="3600" dirty="0" smtClean="0">
                <a:solidFill>
                  <a:srgbClr val="008000"/>
                </a:solidFill>
                <a:latin typeface="+mj-lt"/>
                <a:cs typeface="Times New Roman" panose="02020603050405020304" pitchFamily="18" charset="0"/>
              </a:rPr>
              <a:t>training </a:t>
            </a:r>
            <a:r>
              <a:rPr lang="en-US" sz="3600" dirty="0" smtClean="0">
                <a:solidFill>
                  <a:srgbClr val="008000"/>
                </a:solidFill>
                <a:latin typeface="+mj-lt"/>
                <a:cs typeface="Times New Roman" panose="02020603050405020304" pitchFamily="18" charset="0"/>
              </a:rPr>
              <a:t>(</a:t>
            </a:r>
            <a:r>
              <a:rPr lang="en-US" sz="3600" b="1" dirty="0" smtClean="0">
                <a:solidFill>
                  <a:srgbClr val="FF0000"/>
                </a:solidFill>
                <a:latin typeface="+mj-lt"/>
                <a:cs typeface="Times New Roman" panose="02020603050405020304" pitchFamily="18" charset="0"/>
              </a:rPr>
              <a:t>PART I</a:t>
            </a:r>
            <a:r>
              <a:rPr lang="en-US" sz="3600" dirty="0" smtClean="0">
                <a:solidFill>
                  <a:srgbClr val="008000"/>
                </a:solidFill>
                <a:latin typeface="+mj-lt"/>
                <a:cs typeface="Times New Roman" panose="02020603050405020304" pitchFamily="18" charset="0"/>
              </a:rPr>
              <a:t>) applies </a:t>
            </a:r>
            <a:r>
              <a:rPr lang="en-US" sz="3600" dirty="0" smtClean="0">
                <a:solidFill>
                  <a:srgbClr val="008000"/>
                </a:solidFill>
                <a:latin typeface="+mj-lt"/>
                <a:cs typeface="Times New Roman" panose="02020603050405020304" pitchFamily="18" charset="0"/>
              </a:rPr>
              <a:t>each month after Commission Runs.</a:t>
            </a:r>
            <a:endParaRPr lang="en-US" sz="3600" dirty="0">
              <a:solidFill>
                <a:srgbClr val="008000"/>
              </a:solidFill>
              <a:latin typeface="+mj-lt"/>
              <a:cs typeface="Times New Roman" panose="02020603050405020304" pitchFamily="18" charset="0"/>
            </a:endParaRPr>
          </a:p>
        </p:txBody>
      </p:sp>
      <p:sp>
        <p:nvSpPr>
          <p:cNvPr id="11" name="TextBox 10"/>
          <p:cNvSpPr txBox="1"/>
          <p:nvPr/>
        </p:nvSpPr>
        <p:spPr>
          <a:xfrm>
            <a:off x="323385" y="150921"/>
            <a:ext cx="10344615" cy="830997"/>
          </a:xfrm>
          <a:prstGeom prst="rect">
            <a:avLst/>
          </a:prstGeom>
          <a:noFill/>
        </p:spPr>
        <p:txBody>
          <a:bodyPr wrap="square" rtlCol="0">
            <a:spAutoFit/>
          </a:bodyPr>
          <a:lstStyle/>
          <a:p>
            <a:r>
              <a:rPr lang="en-US" sz="4800" b="1" dirty="0" smtClean="0">
                <a:latin typeface="+mj-lt"/>
                <a:cs typeface="Times New Roman" panose="02020603050405020304" pitchFamily="18" charset="0"/>
              </a:rPr>
              <a:t>FUTURE</a:t>
            </a:r>
            <a:endParaRPr lang="en-US" sz="4800" b="1" dirty="0">
              <a:latin typeface="+mj-lt"/>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9617926" y="6136307"/>
            <a:ext cx="2286000" cy="428625"/>
          </a:xfrm>
          <a:prstGeom prst="rect">
            <a:avLst/>
          </a:prstGeom>
        </p:spPr>
      </p:pic>
      <p:sp>
        <p:nvSpPr>
          <p:cNvPr id="9" name="TextBox 8"/>
          <p:cNvSpPr txBox="1"/>
          <p:nvPr/>
        </p:nvSpPr>
        <p:spPr>
          <a:xfrm>
            <a:off x="1043452" y="3483961"/>
            <a:ext cx="4902820" cy="1200329"/>
          </a:xfrm>
          <a:prstGeom prst="rect">
            <a:avLst/>
          </a:prstGeom>
          <a:noFill/>
        </p:spPr>
        <p:txBody>
          <a:bodyPr wrap="square" rtlCol="0">
            <a:spAutoFit/>
          </a:bodyPr>
          <a:lstStyle/>
          <a:p>
            <a:pPr marL="342900" indent="-342900">
              <a:buFont typeface="Wingdings" panose="05000000000000000000" pitchFamily="2" charset="2"/>
              <a:buChar char="ü"/>
            </a:pPr>
            <a:r>
              <a:rPr lang="en-US" sz="2400" dirty="0" smtClean="0"/>
              <a:t>We recommend doing the simple steps covered in this training in the first couple of weeks in a Month.</a:t>
            </a:r>
            <a:endParaRPr lang="en-US" sz="2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0078" y="3571956"/>
            <a:ext cx="3964258" cy="2224668"/>
          </a:xfrm>
          <a:prstGeom prst="rect">
            <a:avLst/>
          </a:prstGeom>
        </p:spPr>
      </p:pic>
    </p:spTree>
    <p:extLst>
      <p:ext uri="{BB962C8B-B14F-4D97-AF65-F5344CB8AC3E}">
        <p14:creationId xmlns:p14="http://schemas.microsoft.com/office/powerpoint/2010/main" val="30293503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54029" y="2306112"/>
            <a:ext cx="6437971" cy="400110"/>
          </a:xfrm>
          <a:prstGeom prst="rect">
            <a:avLst/>
          </a:prstGeom>
          <a:noFill/>
        </p:spPr>
        <p:txBody>
          <a:bodyPr wrap="square" rtlCol="0">
            <a:spAutoFit/>
          </a:bodyPr>
          <a:lstStyle/>
          <a:p>
            <a:pPr marL="742950" lvl="1" indent="-285750">
              <a:buFont typeface="Arial" panose="020B0604020202020204" pitchFamily="34" charset="0"/>
              <a:buChar char="•"/>
            </a:pPr>
            <a:r>
              <a:rPr lang="en-US" sz="2000" b="1" dirty="0" smtClean="0"/>
              <a:t>Capture and save your </a:t>
            </a:r>
            <a:r>
              <a:rPr lang="en-US" sz="2000" b="1" dirty="0"/>
              <a:t>team data.</a:t>
            </a:r>
            <a:endParaRPr lang="en-US" b="1" dirty="0">
              <a:solidFill>
                <a:srgbClr val="C00000"/>
              </a:solidFill>
            </a:endParaRPr>
          </a:p>
        </p:txBody>
      </p:sp>
      <p:sp>
        <p:nvSpPr>
          <p:cNvPr id="10" name="TextBox 9"/>
          <p:cNvSpPr txBox="1"/>
          <p:nvPr/>
        </p:nvSpPr>
        <p:spPr>
          <a:xfrm>
            <a:off x="4341263" y="1395167"/>
            <a:ext cx="6805966" cy="646331"/>
          </a:xfrm>
          <a:prstGeom prst="rect">
            <a:avLst/>
          </a:prstGeom>
          <a:noFill/>
        </p:spPr>
        <p:txBody>
          <a:bodyPr wrap="square" rtlCol="0">
            <a:spAutoFit/>
          </a:bodyPr>
          <a:lstStyle/>
          <a:p>
            <a:pPr lvl="1" algn="ctr"/>
            <a:r>
              <a:rPr lang="en-US" sz="3600" b="1" dirty="0" smtClean="0">
                <a:solidFill>
                  <a:srgbClr val="FF0000"/>
                </a:solidFill>
              </a:rPr>
              <a:t>PART 1</a:t>
            </a:r>
            <a:r>
              <a:rPr lang="en-US" sz="3600" b="1" dirty="0" smtClean="0"/>
              <a:t> – For </a:t>
            </a:r>
            <a:r>
              <a:rPr lang="en-US" sz="3600" b="1" u="sng" dirty="0" smtClean="0"/>
              <a:t>EVERYONE</a:t>
            </a:r>
            <a:endParaRPr lang="en-US" sz="3200" b="1" u="sng" dirty="0">
              <a:solidFill>
                <a:srgbClr val="C00000"/>
              </a:solidFill>
            </a:endParaRPr>
          </a:p>
        </p:txBody>
      </p:sp>
      <p:sp>
        <p:nvSpPr>
          <p:cNvPr id="11" name="TextBox 10"/>
          <p:cNvSpPr txBox="1"/>
          <p:nvPr/>
        </p:nvSpPr>
        <p:spPr>
          <a:xfrm>
            <a:off x="5754029" y="3969042"/>
            <a:ext cx="6058829" cy="1015663"/>
          </a:xfrm>
          <a:prstGeom prst="rect">
            <a:avLst/>
          </a:prstGeom>
          <a:noFill/>
        </p:spPr>
        <p:txBody>
          <a:bodyPr wrap="square" rtlCol="0">
            <a:spAutoFit/>
          </a:bodyPr>
          <a:lstStyle/>
          <a:p>
            <a:pPr marL="742950" lvl="1" indent="-285750">
              <a:buFont typeface="Arial" panose="020B0604020202020204" pitchFamily="34" charset="0"/>
              <a:buChar char="•"/>
            </a:pPr>
            <a:r>
              <a:rPr lang="en-US" sz="2000" b="1" dirty="0"/>
              <a:t>Engage your Leadership team.</a:t>
            </a:r>
          </a:p>
          <a:p>
            <a:pPr lvl="1"/>
            <a:endParaRPr lang="en-US" sz="2000" b="1" dirty="0"/>
          </a:p>
          <a:p>
            <a:pPr marL="742950" lvl="1" indent="-285750">
              <a:buFont typeface="Arial" panose="020B0604020202020204" pitchFamily="34" charset="0"/>
              <a:buChar char="•"/>
            </a:pPr>
            <a:r>
              <a:rPr lang="en-US" sz="2000" b="1" dirty="0"/>
              <a:t>Prioritize your contact strategy.</a:t>
            </a:r>
            <a:endParaRPr lang="en-US" sz="2000" b="1" dirty="0">
              <a:solidFill>
                <a:srgbClr val="C00000"/>
              </a:solidFill>
            </a:endParaRPr>
          </a:p>
        </p:txBody>
      </p:sp>
      <p:sp>
        <p:nvSpPr>
          <p:cNvPr id="12" name="TextBox 11"/>
          <p:cNvSpPr txBox="1"/>
          <p:nvPr/>
        </p:nvSpPr>
        <p:spPr>
          <a:xfrm>
            <a:off x="5140712" y="3198886"/>
            <a:ext cx="6043960" cy="646331"/>
          </a:xfrm>
          <a:prstGeom prst="rect">
            <a:avLst/>
          </a:prstGeom>
          <a:noFill/>
        </p:spPr>
        <p:txBody>
          <a:bodyPr wrap="square" rtlCol="0">
            <a:spAutoFit/>
          </a:bodyPr>
          <a:lstStyle/>
          <a:p>
            <a:pPr lvl="1"/>
            <a:r>
              <a:rPr lang="en-US" sz="3600" b="1" dirty="0" smtClean="0">
                <a:solidFill>
                  <a:srgbClr val="FF0000"/>
                </a:solidFill>
              </a:rPr>
              <a:t>PART 2</a:t>
            </a:r>
            <a:r>
              <a:rPr lang="en-US" sz="3600" b="1" dirty="0" smtClean="0"/>
              <a:t> – For </a:t>
            </a:r>
            <a:r>
              <a:rPr lang="en-US" sz="3600" b="1" u="sng" dirty="0" smtClean="0">
                <a:solidFill>
                  <a:srgbClr val="800000"/>
                </a:solidFill>
              </a:rPr>
              <a:t>LEADERS</a:t>
            </a:r>
            <a:endParaRPr lang="en-US" sz="3200" b="1" u="sng" dirty="0">
              <a:solidFill>
                <a:srgbClr val="800000"/>
              </a:solidFill>
            </a:endParaRPr>
          </a:p>
        </p:txBody>
      </p:sp>
      <p:sp>
        <p:nvSpPr>
          <p:cNvPr id="13" name="TextBox 12"/>
          <p:cNvSpPr txBox="1"/>
          <p:nvPr/>
        </p:nvSpPr>
        <p:spPr>
          <a:xfrm>
            <a:off x="323385" y="50560"/>
            <a:ext cx="10344615" cy="830997"/>
          </a:xfrm>
          <a:prstGeom prst="rect">
            <a:avLst/>
          </a:prstGeom>
          <a:noFill/>
        </p:spPr>
        <p:txBody>
          <a:bodyPr wrap="square" rtlCol="0">
            <a:spAutoFit/>
          </a:bodyPr>
          <a:lstStyle/>
          <a:p>
            <a:r>
              <a:rPr lang="en-US" sz="4800" b="1" dirty="0" smtClean="0">
                <a:latin typeface="+mj-lt"/>
                <a:cs typeface="Times New Roman" panose="02020603050405020304" pitchFamily="18" charset="0"/>
              </a:rPr>
              <a:t>EMPOWERMENT TRAINING</a:t>
            </a:r>
            <a:endParaRPr lang="en-US" sz="4800" b="1" dirty="0">
              <a:latin typeface="+mj-lt"/>
              <a:cs typeface="Times New Roman" panose="02020603050405020304" pitchFamily="18" charset="0"/>
            </a:endParaRPr>
          </a:p>
        </p:txBody>
      </p:sp>
      <p:pic>
        <p:nvPicPr>
          <p:cNvPr id="14" name="Picture 13"/>
          <p:cNvPicPr>
            <a:picLocks noChangeAspect="1"/>
          </p:cNvPicPr>
          <p:nvPr/>
        </p:nvPicPr>
        <p:blipFill>
          <a:blip r:embed="rId2"/>
          <a:stretch>
            <a:fillRect/>
          </a:stretch>
        </p:blipFill>
        <p:spPr>
          <a:xfrm>
            <a:off x="9617926" y="6136307"/>
            <a:ext cx="2286000" cy="428625"/>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384" y="3522052"/>
            <a:ext cx="4817327" cy="3293127"/>
          </a:xfrm>
          <a:prstGeom prst="rect">
            <a:avLst/>
          </a:prstGeom>
        </p:spPr>
      </p:pic>
      <p:sp>
        <p:nvSpPr>
          <p:cNvPr id="2" name="Rectangle 1"/>
          <p:cNvSpPr/>
          <p:nvPr/>
        </p:nvSpPr>
        <p:spPr>
          <a:xfrm>
            <a:off x="321633" y="1108551"/>
            <a:ext cx="4819077" cy="230557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dirty="0">
                <a:solidFill>
                  <a:schemeClr val="bg1"/>
                </a:solidFill>
                <a:cs typeface="Times New Roman" panose="02020603050405020304" pitchFamily="18" charset="0"/>
              </a:rPr>
              <a:t>Let’s </a:t>
            </a:r>
            <a:r>
              <a:rPr lang="en-US" sz="2000" dirty="0" smtClean="0">
                <a:solidFill>
                  <a:schemeClr val="bg1"/>
                </a:solidFill>
                <a:cs typeface="Times New Roman" panose="02020603050405020304" pitchFamily="18" charset="0"/>
              </a:rPr>
              <a:t>begin </a:t>
            </a:r>
            <a:r>
              <a:rPr lang="en-US" sz="2000" b="1" dirty="0">
                <a:solidFill>
                  <a:schemeClr val="bg1"/>
                </a:solidFill>
                <a:cs typeface="Times New Roman" panose="02020603050405020304" pitchFamily="18" charset="0"/>
              </a:rPr>
              <a:t>PART I</a:t>
            </a:r>
            <a:r>
              <a:rPr lang="en-US" sz="2000" dirty="0">
                <a:solidFill>
                  <a:schemeClr val="bg1"/>
                </a:solidFill>
                <a:cs typeface="Times New Roman" panose="02020603050405020304" pitchFamily="18" charset="0"/>
              </a:rPr>
              <a:t> of our Training and remember, this is for everyone! If you don’t do anything else, get “Part I” done so you are ready to roll</a:t>
            </a:r>
            <a:r>
              <a:rPr lang="en-US" sz="2000" dirty="0" smtClean="0">
                <a:solidFill>
                  <a:schemeClr val="bg1"/>
                </a:solidFill>
                <a:cs typeface="Times New Roman" panose="02020603050405020304" pitchFamily="18" charset="0"/>
              </a:rPr>
              <a:t>!</a:t>
            </a:r>
            <a:endParaRPr lang="en-US" sz="200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3780855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4294967295"/>
          </p:nvPr>
        </p:nvSpPr>
        <p:spPr>
          <a:xfrm>
            <a:off x="7568" y="10763"/>
            <a:ext cx="12192000" cy="4751388"/>
          </a:xfrm>
        </p:spPr>
        <p:txBody>
          <a:bodyPr>
            <a:normAutofit/>
          </a:bodyPr>
          <a:lstStyle/>
          <a:p>
            <a:pPr marL="800100" lvl="2" indent="0" algn="ctr">
              <a:lnSpc>
                <a:spcPct val="150000"/>
              </a:lnSpc>
              <a:buNone/>
            </a:pPr>
            <a:endParaRPr lang="en-US" sz="4800" dirty="0" smtClean="0">
              <a:latin typeface="+mj-lt"/>
              <a:cs typeface="Times New Roman" panose="02020603050405020304" pitchFamily="18" charset="0"/>
            </a:endParaRPr>
          </a:p>
          <a:p>
            <a:pPr marL="800100" lvl="2" indent="0">
              <a:lnSpc>
                <a:spcPct val="150000"/>
              </a:lnSpc>
              <a:buNone/>
            </a:pPr>
            <a:endParaRPr lang="en-US" sz="3200" dirty="0" smtClean="0">
              <a:cs typeface="Times New Roman" panose="02020603050405020304" pitchFamily="18" charset="0"/>
            </a:endParaRPr>
          </a:p>
          <a:p>
            <a:pPr marL="800100" lvl="2" indent="0" algn="ctr">
              <a:lnSpc>
                <a:spcPct val="150000"/>
              </a:lnSpc>
              <a:buNone/>
            </a:pPr>
            <a:r>
              <a:rPr lang="en-US" sz="3200" b="1" dirty="0" smtClean="0">
                <a:solidFill>
                  <a:srgbClr val="800000"/>
                </a:solidFill>
                <a:latin typeface="Arial Black" panose="020B0A04020102020204" pitchFamily="34" charset="0"/>
                <a:cs typeface="Times New Roman" panose="02020603050405020304" pitchFamily="18" charset="0"/>
              </a:rPr>
              <a:t>Capture </a:t>
            </a:r>
            <a:r>
              <a:rPr lang="en-US" sz="3200" b="1" dirty="0">
                <a:solidFill>
                  <a:srgbClr val="800000"/>
                </a:solidFill>
                <a:latin typeface="Arial Black" panose="020B0A04020102020204" pitchFamily="34" charset="0"/>
                <a:cs typeface="Times New Roman" panose="02020603050405020304" pitchFamily="18" charset="0"/>
              </a:rPr>
              <a:t>Your Team Data</a:t>
            </a:r>
          </a:p>
        </p:txBody>
      </p:sp>
      <p:sp>
        <p:nvSpPr>
          <p:cNvPr id="7" name="Rectangle 6"/>
          <p:cNvSpPr/>
          <p:nvPr/>
        </p:nvSpPr>
        <p:spPr>
          <a:xfrm>
            <a:off x="552993" y="166597"/>
            <a:ext cx="11066578" cy="830997"/>
          </a:xfrm>
          <a:prstGeom prst="rect">
            <a:avLst/>
          </a:prstGeom>
        </p:spPr>
        <p:txBody>
          <a:bodyPr wrap="square">
            <a:spAutoFit/>
          </a:bodyPr>
          <a:lstStyle/>
          <a:p>
            <a:r>
              <a:rPr lang="en-US" sz="4800" b="1" dirty="0" smtClean="0">
                <a:latin typeface="+mj-lt"/>
                <a:cs typeface="Times New Roman" panose="02020603050405020304" pitchFamily="18" charset="0"/>
              </a:rPr>
              <a:t>OUR TASK</a:t>
            </a:r>
            <a:endParaRPr lang="en-US" sz="4800" b="1" dirty="0">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7570" y="3095990"/>
            <a:ext cx="5337445" cy="3040317"/>
          </a:xfrm>
          <a:prstGeom prst="rect">
            <a:avLst/>
          </a:prstGeom>
        </p:spPr>
      </p:pic>
      <p:pic>
        <p:nvPicPr>
          <p:cNvPr id="8" name="Picture 7"/>
          <p:cNvPicPr>
            <a:picLocks noChangeAspect="1"/>
          </p:cNvPicPr>
          <p:nvPr/>
        </p:nvPicPr>
        <p:blipFill>
          <a:blip r:embed="rId3"/>
          <a:stretch>
            <a:fillRect/>
          </a:stretch>
        </p:blipFill>
        <p:spPr>
          <a:xfrm>
            <a:off x="9617926" y="6136307"/>
            <a:ext cx="2286000" cy="428625"/>
          </a:xfrm>
          <a:prstGeom prst="rect">
            <a:avLst/>
          </a:prstGeom>
        </p:spPr>
      </p:pic>
    </p:spTree>
    <p:extLst>
      <p:ext uri="{BB962C8B-B14F-4D97-AF65-F5344CB8AC3E}">
        <p14:creationId xmlns:p14="http://schemas.microsoft.com/office/powerpoint/2010/main" val="7282679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8354</TotalTime>
  <Words>901</Words>
  <Application>Microsoft Office PowerPoint</Application>
  <PresentationFormat>Widescreen</PresentationFormat>
  <Paragraphs>95</Paragraphs>
  <Slides>23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Arial Black</vt:lpstr>
      <vt:lpstr>Avenir</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Wood, David</cp:lastModifiedBy>
  <cp:revision>901</cp:revision>
  <cp:lastPrinted>2021-05-04T21:24:51Z</cp:lastPrinted>
  <dcterms:created xsi:type="dcterms:W3CDTF">2020-02-10T22:59:08Z</dcterms:created>
  <dcterms:modified xsi:type="dcterms:W3CDTF">2021-11-04T00:26:49Z</dcterms:modified>
</cp:coreProperties>
</file>